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7" r:id="rId2"/>
    <p:sldId id="259" r:id="rId3"/>
    <p:sldId id="260" r:id="rId4"/>
    <p:sldId id="261" r:id="rId5"/>
    <p:sldId id="262" r:id="rId6"/>
    <p:sldId id="263" r:id="rId7"/>
    <p:sldId id="264" r:id="rId8"/>
    <p:sldId id="465" r:id="rId9"/>
    <p:sldId id="459" r:id="rId10"/>
    <p:sldId id="283" r:id="rId11"/>
    <p:sldId id="466" r:id="rId12"/>
    <p:sldId id="273" r:id="rId13"/>
    <p:sldId id="471" r:id="rId14"/>
    <p:sldId id="472" r:id="rId15"/>
    <p:sldId id="467" r:id="rId16"/>
    <p:sldId id="473" r:id="rId17"/>
    <p:sldId id="469" r:id="rId18"/>
    <p:sldId id="468" r:id="rId19"/>
    <p:sldId id="470" r:id="rId20"/>
    <p:sldId id="281" r:id="rId21"/>
    <p:sldId id="2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61"/>
    <p:restoredTop sz="96390"/>
  </p:normalViewPr>
  <p:slideViewPr>
    <p:cSldViewPr snapToGrid="0">
      <p:cViewPr varScale="1">
        <p:scale>
          <a:sx n="116" d="100"/>
          <a:sy n="116" d="100"/>
        </p:scale>
        <p:origin x="608" y="184"/>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31281-CEC5-C64E-8256-7F01C97CC8AC}" type="datetimeFigureOut">
              <a:rPr lang="en-US" smtClean="0"/>
              <a:t>9/7/25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40F6F59-D4E3-CD40-8926-1F0F0CF99964}" type="slidenum">
              <a:rPr lang="en-US" smtClean="0"/>
              <a:t>‹#›</a:t>
            </a:fld>
            <a:endParaRPr lang="en-US"/>
          </a:p>
        </p:txBody>
      </p:sp>
    </p:spTree>
    <p:extLst>
      <p:ext uri="{BB962C8B-B14F-4D97-AF65-F5344CB8AC3E}">
        <p14:creationId xmlns:p14="http://schemas.microsoft.com/office/powerpoint/2010/main" val="33484043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372e86cff78_2_75:notes"/>
          <p:cNvSpPr txBox="1">
            <a:spLocks noGrp="1"/>
          </p:cNvSpPr>
          <p:nvPr>
            <p:ph type="body" idx="1"/>
          </p:nvPr>
        </p:nvSpPr>
        <p:spPr>
          <a:xfrm>
            <a:off x="914400" y="3251200"/>
            <a:ext cx="7315200" cy="3081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SLIDE 1:</a:t>
            </a:r>
          </a:p>
          <a:p>
            <a:pPr marL="0" lvl="0" indent="0" algn="l" rtl="0">
              <a:lnSpc>
                <a:spcPct val="100000"/>
              </a:lnSpc>
              <a:spcBef>
                <a:spcPts val="0"/>
              </a:spcBef>
              <a:spcAft>
                <a:spcPts val="0"/>
              </a:spcAft>
              <a:buSzPts val="1100"/>
              <a:buNone/>
            </a:pPr>
            <a:r>
              <a:rPr lang="en-US" dirty="0"/>
              <a:t>I am Manila </a:t>
            </a:r>
            <a:r>
              <a:rPr lang="en-US" dirty="0" err="1"/>
              <a:t>Devaraja</a:t>
            </a:r>
            <a:r>
              <a:rPr lang="en-US" dirty="0"/>
              <a:t> from the University of Utah.</a:t>
            </a:r>
          </a:p>
          <a:p>
            <a:pPr marL="0" lvl="0" indent="0" algn="l" rtl="0">
              <a:lnSpc>
                <a:spcPct val="100000"/>
              </a:lnSpc>
              <a:spcBef>
                <a:spcPts val="0"/>
              </a:spcBef>
              <a:spcAft>
                <a:spcPts val="0"/>
              </a:spcAft>
              <a:buSzPts val="1100"/>
              <a:buNone/>
            </a:pPr>
            <a:r>
              <a:rPr lang="en-US" dirty="0"/>
              <a:t>In this video, I will present our research on the user experience of smartphone permissions managers.</a:t>
            </a:r>
          </a:p>
          <a:p>
            <a:pPr marL="0" lvl="0" indent="0" algn="l" rtl="0">
              <a:lnSpc>
                <a:spcPct val="100000"/>
              </a:lnSpc>
              <a:spcBef>
                <a:spcPts val="0"/>
              </a:spcBef>
              <a:spcAft>
                <a:spcPts val="0"/>
              </a:spcAft>
              <a:buSzPts val="1100"/>
              <a:buNone/>
            </a:pPr>
            <a:endParaRPr dirty="0"/>
          </a:p>
        </p:txBody>
      </p:sp>
      <p:sp>
        <p:nvSpPr>
          <p:cNvPr id="127" name="Google Shape;127;g372e86cff78_2_75:notes"/>
          <p:cNvSpPr>
            <a:spLocks noGrp="1" noRot="1" noChangeAspect="1"/>
          </p:cNvSpPr>
          <p:nvPr>
            <p:ph type="sldImg" idx="2"/>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SLIDE 10:</a:t>
            </a:r>
          </a:p>
          <a:p>
            <a:r>
              <a:rPr lang="en-US" dirty="0"/>
              <a:t>When examining the permissions ranked as the top five most or least important,  we found them to be mostly aligned with the importance ratings.</a:t>
            </a:r>
          </a:p>
          <a:p>
            <a:endParaRPr lang="en-US" dirty="0"/>
          </a:p>
          <a:p>
            <a:r>
              <a:rPr lang="en-US" dirty="0"/>
              <a:t>For instance, five permissions </a:t>
            </a:r>
          </a:p>
          <a:p>
            <a:r>
              <a:rPr lang="en-US" dirty="0"/>
              <a:t>&lt;CLICK&gt;</a:t>
            </a:r>
          </a:p>
          <a:p>
            <a:pPr marL="171450" indent="-171450">
              <a:buFont typeface="Wingdings" pitchFamily="2" charset="2"/>
              <a:buChar char="n"/>
            </a:pPr>
            <a:r>
              <a:rPr lang="en-US" dirty="0"/>
              <a:t>Call Logs, Camera, Contacts, Phone, and Photos and Videos --- out of the top six in terms of ratings and rankings of importance were the same.</a:t>
            </a:r>
          </a:p>
          <a:p>
            <a:pPr marL="171450" indent="-171450">
              <a:buFont typeface="Wingdings" pitchFamily="2" charset="2"/>
              <a:buChar char="n"/>
            </a:pPr>
            <a:endParaRPr lang="en-US" dirty="0"/>
          </a:p>
          <a:p>
            <a:pPr marL="171450" indent="-171450">
              <a:buFont typeface="Wingdings" pitchFamily="2" charset="2"/>
              <a:buChar char="n"/>
            </a:pPr>
            <a:r>
              <a:rPr lang="en-US" dirty="0"/>
              <a:t>Were in top six in rating and ranking. </a:t>
            </a:r>
          </a:p>
          <a:p>
            <a:endParaRPr lang="en-US" dirty="0"/>
          </a:p>
          <a:p>
            <a:r>
              <a:rPr lang="en-US" dirty="0"/>
              <a:t>Similarly, four permissions </a:t>
            </a:r>
          </a:p>
          <a:p>
            <a:r>
              <a:rPr lang="en-US" dirty="0"/>
              <a:t>&lt;CLICK&gt;</a:t>
            </a:r>
          </a:p>
          <a:p>
            <a:r>
              <a:rPr lang="en-US" dirty="0"/>
              <a:t>-- Body Sensors, HomeKit, Nearby Devices, and Nearby Interactions -- were in the bottom six in terms of ratings as well as rankings of importance.</a:t>
            </a:r>
          </a:p>
        </p:txBody>
      </p:sp>
      <p:sp>
        <p:nvSpPr>
          <p:cNvPr id="4" name="Slide Number Placeholder 3"/>
          <p:cNvSpPr>
            <a:spLocks noGrp="1"/>
          </p:cNvSpPr>
          <p:nvPr>
            <p:ph type="sldNum" sz="quarter" idx="5"/>
          </p:nvPr>
        </p:nvSpPr>
        <p:spPr/>
        <p:txBody>
          <a:bodyPr/>
          <a:lstStyle/>
          <a:p>
            <a:fld id="{940F6F59-D4E3-CD40-8926-1F0F0CF99964}" type="slidenum">
              <a:rPr lang="en-US" smtClean="0"/>
              <a:t>10</a:t>
            </a:fld>
            <a:endParaRPr lang="en-US"/>
          </a:p>
        </p:txBody>
      </p:sp>
    </p:spTree>
    <p:extLst>
      <p:ext uri="{BB962C8B-B14F-4D97-AF65-F5344CB8AC3E}">
        <p14:creationId xmlns:p14="http://schemas.microsoft.com/office/powerpoint/2010/main" val="26550079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E32E817-7C1B-E5B6-2761-2BFD73702930}"/>
            </a:ext>
          </a:extLst>
        </p:cNvPr>
        <p:cNvGrpSpPr/>
        <p:nvPr/>
      </p:nvGrpSpPr>
      <p:grpSpPr>
        <a:xfrm>
          <a:off x="0" y="0"/>
          <a:ext cx="0" cy="0"/>
          <a:chOff x="0" y="0"/>
          <a:chExt cx="0" cy="0"/>
        </a:xfrm>
      </p:grpSpPr>
      <p:sp>
        <p:nvSpPr>
          <p:cNvPr id="178" name="Google Shape;178;g372e86cff78_2_121:notes">
            <a:extLst>
              <a:ext uri="{FF2B5EF4-FFF2-40B4-BE49-F238E27FC236}">
                <a16:creationId xmlns:a16="http://schemas.microsoft.com/office/drawing/2014/main" id="{A77058B4-62D8-E103-E9F8-AA38F310D9A7}"/>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9" name="Google Shape;179;g372e86cff78_2_121:notes">
            <a:extLst>
              <a:ext uri="{FF2B5EF4-FFF2-40B4-BE49-F238E27FC236}">
                <a16:creationId xmlns:a16="http://schemas.microsoft.com/office/drawing/2014/main" id="{E6F9CF84-C9F2-6CB1-A3DE-6BBC57C84EEA}"/>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80" name="Google Shape;180;g372e86cff78_2_121:notes">
            <a:extLst>
              <a:ext uri="{FF2B5EF4-FFF2-40B4-BE49-F238E27FC236}">
                <a16:creationId xmlns:a16="http://schemas.microsoft.com/office/drawing/2014/main" id="{EEC6336C-44CA-89FF-9169-60C6797CF46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72e86cff78_2_121:notes">
            <a:extLst>
              <a:ext uri="{FF2B5EF4-FFF2-40B4-BE49-F238E27FC236}">
                <a16:creationId xmlns:a16="http://schemas.microsoft.com/office/drawing/2014/main" id="{9405F3B1-5A03-D9FE-11A8-0209C50FE5C1}"/>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11:</a:t>
            </a:r>
          </a:p>
          <a:p>
            <a:pPr marL="0" lvl="0" indent="0" algn="l" rtl="0">
              <a:lnSpc>
                <a:spcPct val="100000"/>
              </a:lnSpc>
              <a:spcBef>
                <a:spcPts val="0"/>
              </a:spcBef>
              <a:spcAft>
                <a:spcPts val="0"/>
              </a:spcAft>
              <a:buSzPts val="1100"/>
              <a:buNone/>
            </a:pPr>
            <a:r>
              <a:rPr lang="en-US" dirty="0"/>
              <a:t>To answer RQ2, we employed thematic analysis of the open-ended text explanations of the participants to understand the reasons for their prioritization of permissions.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To answer RQ2, we requested participants to give reasons for considering the permissions as important or unimportant. The answers were coded using thematic analysis. </a:t>
            </a:r>
            <a:endParaRPr dirty="0"/>
          </a:p>
        </p:txBody>
      </p:sp>
      <p:sp>
        <p:nvSpPr>
          <p:cNvPr id="182" name="Google Shape;182;g372e86cff78_2_121:notes">
            <a:extLst>
              <a:ext uri="{FF2B5EF4-FFF2-40B4-BE49-F238E27FC236}">
                <a16:creationId xmlns:a16="http://schemas.microsoft.com/office/drawing/2014/main" id="{BA63E8C7-05D7-3F8F-A375-6E392190D70E}"/>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g372e86cff78_2_121:notes">
            <a:extLst>
              <a:ext uri="{FF2B5EF4-FFF2-40B4-BE49-F238E27FC236}">
                <a16:creationId xmlns:a16="http://schemas.microsoft.com/office/drawing/2014/main" id="{AF732B9A-5890-8753-B2FE-11F12200F602}"/>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42611001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72e86cff78_2_280: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77" name="Google Shape;377;g372e86cff78_2_280: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378" name="Google Shape;378;g372e86cff78_2_280: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372e86cff78_2_280: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endParaRPr lang="en-US" sz="1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400" dirty="0">
                <a:solidFill>
                  <a:schemeClr val="dk1"/>
                </a:solidFill>
                <a:latin typeface="Calibri"/>
                <a:ea typeface="Calibri"/>
                <a:cs typeface="Calibri"/>
                <a:sym typeface="Calibri"/>
              </a:rPr>
              <a:t>SLIDE 12:</a:t>
            </a:r>
          </a:p>
          <a:p>
            <a:pPr marL="0" lvl="0" indent="0" algn="l" rtl="0">
              <a:lnSpc>
                <a:spcPct val="115000"/>
              </a:lnSpc>
              <a:spcBef>
                <a:spcPts val="0"/>
              </a:spcBef>
              <a:spcAft>
                <a:spcPts val="0"/>
              </a:spcAft>
              <a:buClr>
                <a:schemeClr val="dk1"/>
              </a:buClr>
              <a:buSzPts val="1100"/>
              <a:buFont typeface="Arial"/>
              <a:buNone/>
            </a:pPr>
            <a:endParaRPr lang="en-US" sz="1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400" dirty="0">
                <a:solidFill>
                  <a:schemeClr val="dk1"/>
                </a:solidFill>
                <a:latin typeface="Calibri"/>
                <a:ea typeface="Calibri"/>
                <a:cs typeface="Calibri"/>
                <a:sym typeface="Calibri"/>
              </a:rPr>
              <a:t>We found that participants ascribed importance to permissions based on a combination of factors. </a:t>
            </a:r>
          </a:p>
          <a:p>
            <a:pPr marL="0" lvl="0" indent="0" algn="l" rtl="0">
              <a:lnSpc>
                <a:spcPct val="115000"/>
              </a:lnSpc>
              <a:spcBef>
                <a:spcPts val="0"/>
              </a:spcBef>
              <a:spcAft>
                <a:spcPts val="0"/>
              </a:spcAft>
              <a:buClr>
                <a:schemeClr val="dk1"/>
              </a:buClr>
              <a:buSzPts val="1100"/>
              <a:buFont typeface="Arial"/>
              <a:buNone/>
            </a:pPr>
            <a:endParaRPr lang="en-US" sz="1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400" dirty="0">
                <a:solidFill>
                  <a:schemeClr val="dk1"/>
                </a:solidFill>
                <a:latin typeface="Calibri"/>
                <a:ea typeface="Calibri"/>
                <a:cs typeface="Calibri"/>
                <a:sym typeface="Calibri"/>
              </a:rPr>
              <a:t>Personal use of the permission was one of these factors.</a:t>
            </a:r>
          </a:p>
          <a:p>
            <a:pPr marL="0" lvl="0" indent="0" algn="l" rtl="0">
              <a:lnSpc>
                <a:spcPct val="115000"/>
              </a:lnSpc>
              <a:spcBef>
                <a:spcPts val="0"/>
              </a:spcBef>
              <a:spcAft>
                <a:spcPts val="0"/>
              </a:spcAft>
              <a:buClr>
                <a:schemeClr val="dk1"/>
              </a:buClr>
              <a:buSzPts val="1100"/>
              <a:buFont typeface="Arial"/>
              <a:buNone/>
            </a:pPr>
            <a:endParaRPr lang="en-US" sz="1400" dirty="0">
              <a:solidFill>
                <a:schemeClr val="dk1"/>
              </a:solidFill>
              <a:latin typeface="Calibri"/>
              <a:ea typeface="Calibri"/>
              <a:cs typeface="Calibri"/>
              <a:sym typeface="Calibri"/>
            </a:endParaRPr>
          </a:p>
          <a:p>
            <a:pPr marL="0" lvl="0" indent="0" algn="l" rtl="0">
              <a:lnSpc>
                <a:spcPct val="115000"/>
              </a:lnSpc>
              <a:spcBef>
                <a:spcPts val="0"/>
              </a:spcBef>
              <a:spcAft>
                <a:spcPts val="0"/>
              </a:spcAft>
              <a:buClr>
                <a:schemeClr val="dk1"/>
              </a:buClr>
              <a:buSzPts val="1100"/>
              <a:buFont typeface="Arial"/>
              <a:buNone/>
            </a:pPr>
            <a:r>
              <a:rPr lang="en-US" sz="1400" dirty="0">
                <a:solidFill>
                  <a:schemeClr val="dk1"/>
                </a:solidFill>
                <a:latin typeface="Calibri"/>
                <a:ea typeface="Calibri"/>
                <a:cs typeface="Calibri"/>
                <a:sym typeface="Calibri"/>
              </a:rPr>
              <a:t>P053 considered the location permission important to be able to use Maps, Weather, and Uber apps, while P032 said that "calendar is very important because it helps in event management."</a:t>
            </a:r>
          </a:p>
        </p:txBody>
      </p:sp>
      <p:sp>
        <p:nvSpPr>
          <p:cNvPr id="380" name="Google Shape;380;g372e86cff78_2_280: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81" name="Google Shape;381;g372e86cff78_2_280: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80AF6EF4-7143-36B3-F1DD-D4A6B38D728E}"/>
            </a:ext>
          </a:extLst>
        </p:cNvPr>
        <p:cNvGrpSpPr/>
        <p:nvPr/>
      </p:nvGrpSpPr>
      <p:grpSpPr>
        <a:xfrm>
          <a:off x="0" y="0"/>
          <a:ext cx="0" cy="0"/>
          <a:chOff x="0" y="0"/>
          <a:chExt cx="0" cy="0"/>
        </a:xfrm>
      </p:grpSpPr>
      <p:sp>
        <p:nvSpPr>
          <p:cNvPr id="376" name="Google Shape;376;g372e86cff78_2_280:notes">
            <a:extLst>
              <a:ext uri="{FF2B5EF4-FFF2-40B4-BE49-F238E27FC236}">
                <a16:creationId xmlns:a16="http://schemas.microsoft.com/office/drawing/2014/main" id="{FA53ED61-5B8F-2373-1FB8-58A2D177C0AF}"/>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77" name="Google Shape;377;g372e86cff78_2_280:notes">
            <a:extLst>
              <a:ext uri="{FF2B5EF4-FFF2-40B4-BE49-F238E27FC236}">
                <a16:creationId xmlns:a16="http://schemas.microsoft.com/office/drawing/2014/main" id="{1F17056A-7B4D-3D2E-CA4E-86429E94521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378" name="Google Shape;378;g372e86cff78_2_280:notes">
            <a:extLst>
              <a:ext uri="{FF2B5EF4-FFF2-40B4-BE49-F238E27FC236}">
                <a16:creationId xmlns:a16="http://schemas.microsoft.com/office/drawing/2014/main" id="{6E5A1657-B684-1C28-9108-DBEEDC3797DC}"/>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372e86cff78_2_280:notes">
            <a:extLst>
              <a:ext uri="{FF2B5EF4-FFF2-40B4-BE49-F238E27FC236}">
                <a16:creationId xmlns:a16="http://schemas.microsoft.com/office/drawing/2014/main" id="{44D6644A-314A-8DC7-C5A2-E2AE07D04396}"/>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13:</a:t>
            </a:r>
          </a:p>
          <a:p>
            <a:pPr marL="0" lvl="0" indent="0" algn="l" rtl="0">
              <a:lnSpc>
                <a:spcPct val="100000"/>
              </a:lnSpc>
              <a:spcBef>
                <a:spcPts val="0"/>
              </a:spcBef>
              <a:spcAft>
                <a:spcPts val="0"/>
              </a:spcAft>
              <a:buSzPts val="1100"/>
              <a:buNone/>
            </a:pPr>
            <a:r>
              <a:rPr lang="en-US" dirty="0"/>
              <a:t>Conversely, permissions that were rarely or never used were deemed irrelevant and unimportant.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P099 said that Nearby Interactions was unimportant to her because she may not frequently engage in activities or use apps that rely on nearby device interactions or proximity-based services.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Similarly, P117 found the Physical Activity / Motion &amp; Fitness permission to be unimportant because she didn't believe that the sensors could give a proper reading, so he didn't use the functionality.</a:t>
            </a:r>
            <a:endParaRPr dirty="0"/>
          </a:p>
        </p:txBody>
      </p:sp>
      <p:sp>
        <p:nvSpPr>
          <p:cNvPr id="380" name="Google Shape;380;g372e86cff78_2_280:notes">
            <a:extLst>
              <a:ext uri="{FF2B5EF4-FFF2-40B4-BE49-F238E27FC236}">
                <a16:creationId xmlns:a16="http://schemas.microsoft.com/office/drawing/2014/main" id="{F47BE34A-C5B8-16A6-152A-F0721F9F05E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81" name="Google Shape;381;g372e86cff78_2_280:notes">
            <a:extLst>
              <a:ext uri="{FF2B5EF4-FFF2-40B4-BE49-F238E27FC236}">
                <a16:creationId xmlns:a16="http://schemas.microsoft.com/office/drawing/2014/main" id="{DCA53590-4645-4094-911D-63C22C4D7080}"/>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982034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97C97F1F-5915-4867-0744-913480B3783D}"/>
            </a:ext>
          </a:extLst>
        </p:cNvPr>
        <p:cNvGrpSpPr/>
        <p:nvPr/>
      </p:nvGrpSpPr>
      <p:grpSpPr>
        <a:xfrm>
          <a:off x="0" y="0"/>
          <a:ext cx="0" cy="0"/>
          <a:chOff x="0" y="0"/>
          <a:chExt cx="0" cy="0"/>
        </a:xfrm>
      </p:grpSpPr>
      <p:sp>
        <p:nvSpPr>
          <p:cNvPr id="376" name="Google Shape;376;g372e86cff78_2_280:notes">
            <a:extLst>
              <a:ext uri="{FF2B5EF4-FFF2-40B4-BE49-F238E27FC236}">
                <a16:creationId xmlns:a16="http://schemas.microsoft.com/office/drawing/2014/main" id="{E61795D5-DD41-D4A1-E0FE-FE970A279F06}"/>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77" name="Google Shape;377;g372e86cff78_2_280:notes">
            <a:extLst>
              <a:ext uri="{FF2B5EF4-FFF2-40B4-BE49-F238E27FC236}">
                <a16:creationId xmlns:a16="http://schemas.microsoft.com/office/drawing/2014/main" id="{5908AB3C-4625-2793-FAAF-8233920366E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378" name="Google Shape;378;g372e86cff78_2_280:notes">
            <a:extLst>
              <a:ext uri="{FF2B5EF4-FFF2-40B4-BE49-F238E27FC236}">
                <a16:creationId xmlns:a16="http://schemas.microsoft.com/office/drawing/2014/main" id="{641C0304-F850-F518-B872-0942E7E5BA2F}"/>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372e86cff78_2_280:notes">
            <a:extLst>
              <a:ext uri="{FF2B5EF4-FFF2-40B4-BE49-F238E27FC236}">
                <a16:creationId xmlns:a16="http://schemas.microsoft.com/office/drawing/2014/main" id="{3A4FEED5-F43D-9447-53BD-5CD30BDFA6E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14:</a:t>
            </a:r>
          </a:p>
          <a:p>
            <a:pPr marL="0" lvl="0" indent="0" algn="l" rtl="0">
              <a:lnSpc>
                <a:spcPct val="100000"/>
              </a:lnSpc>
              <a:spcBef>
                <a:spcPts val="0"/>
              </a:spcBef>
              <a:spcAft>
                <a:spcPts val="0"/>
              </a:spcAft>
              <a:buSzPts val="1100"/>
              <a:buNone/>
            </a:pPr>
            <a:r>
              <a:rPr lang="en-US" dirty="0"/>
              <a:t>A second factor behind considering a permission to be important was perceived sensitivity and privacy concerns regarding the data it controlled.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Privacy concerns regarding the data controlled by a permission made participants consider the permission to be of high importance.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P096 said that the Call Logs permission is important because he wants control over who and what has access to his call logs. He felt that whom he calls or who calls his is not anyone </a:t>
            </a:r>
            <a:r>
              <a:rPr lang="en-US" dirty="0" err="1"/>
              <a:t>eles's</a:t>
            </a:r>
            <a:r>
              <a:rPr lang="en-US" dirty="0"/>
              <a:t> business.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We noted that many participants expressed privacy concerns not just for themselves but also for others whose data is stored on their devices.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As P111 noted, the Phone permission could reveal the phone numbers of her friends and family who could then be exposed to threats.</a:t>
            </a:r>
            <a:endParaRPr dirty="0"/>
          </a:p>
        </p:txBody>
      </p:sp>
      <p:sp>
        <p:nvSpPr>
          <p:cNvPr id="380" name="Google Shape;380;g372e86cff78_2_280:notes">
            <a:extLst>
              <a:ext uri="{FF2B5EF4-FFF2-40B4-BE49-F238E27FC236}">
                <a16:creationId xmlns:a16="http://schemas.microsoft.com/office/drawing/2014/main" id="{328C0D1B-8AC1-5E97-26FD-8A655F08C1ED}"/>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81" name="Google Shape;381;g372e86cff78_2_280:notes">
            <a:extLst>
              <a:ext uri="{FF2B5EF4-FFF2-40B4-BE49-F238E27FC236}">
                <a16:creationId xmlns:a16="http://schemas.microsoft.com/office/drawing/2014/main" id="{C70DFE3B-CE30-9E32-B737-C2682EE20A81}"/>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10552818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717A69C8-327E-114B-0F23-3EA39162A4BC}"/>
            </a:ext>
          </a:extLst>
        </p:cNvPr>
        <p:cNvGrpSpPr/>
        <p:nvPr/>
      </p:nvGrpSpPr>
      <p:grpSpPr>
        <a:xfrm>
          <a:off x="0" y="0"/>
          <a:ext cx="0" cy="0"/>
          <a:chOff x="0" y="0"/>
          <a:chExt cx="0" cy="0"/>
        </a:xfrm>
      </p:grpSpPr>
      <p:sp>
        <p:nvSpPr>
          <p:cNvPr id="178" name="Google Shape;178;g372e86cff78_2_121:notes">
            <a:extLst>
              <a:ext uri="{FF2B5EF4-FFF2-40B4-BE49-F238E27FC236}">
                <a16:creationId xmlns:a16="http://schemas.microsoft.com/office/drawing/2014/main" id="{8509BB7A-5350-9B68-5D02-A44DF28AB8AB}"/>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9" name="Google Shape;179;g372e86cff78_2_121:notes">
            <a:extLst>
              <a:ext uri="{FF2B5EF4-FFF2-40B4-BE49-F238E27FC236}">
                <a16:creationId xmlns:a16="http://schemas.microsoft.com/office/drawing/2014/main" id="{25C3E9B6-49D7-4B65-2D06-E63385C803A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80" name="Google Shape;180;g372e86cff78_2_121:notes">
            <a:extLst>
              <a:ext uri="{FF2B5EF4-FFF2-40B4-BE49-F238E27FC236}">
                <a16:creationId xmlns:a16="http://schemas.microsoft.com/office/drawing/2014/main" id="{BE52218A-8832-06DB-CDD2-2E0121A530B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72e86cff78_2_121:notes">
            <a:extLst>
              <a:ext uri="{FF2B5EF4-FFF2-40B4-BE49-F238E27FC236}">
                <a16:creationId xmlns:a16="http://schemas.microsoft.com/office/drawing/2014/main" id="{6045A6A7-3F8B-F9CF-1492-73F5A72C8C1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15:</a:t>
            </a:r>
          </a:p>
          <a:p>
            <a:pPr marL="0" lvl="0" indent="0" algn="l" rtl="0">
              <a:lnSpc>
                <a:spcPct val="100000"/>
              </a:lnSpc>
              <a:spcBef>
                <a:spcPts val="0"/>
              </a:spcBef>
              <a:spcAft>
                <a:spcPts val="0"/>
              </a:spcAft>
              <a:buSzPts val="1100"/>
              <a:buNone/>
            </a:pPr>
            <a:r>
              <a:rPr lang="en-US" dirty="0"/>
              <a:t>Finally, we examined open-ended text responses of the operational function of a permission to check whether the participants correctly understood what a permission controls.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To answer RQ3, we asked participants to explain their understanding of what a permission controls through text-box answers, which were then coded using thematic analysis.</a:t>
            </a:r>
          </a:p>
          <a:p>
            <a:pPr marL="0" lvl="0" indent="0" algn="l" rtl="0">
              <a:lnSpc>
                <a:spcPct val="100000"/>
              </a:lnSpc>
              <a:spcBef>
                <a:spcPts val="0"/>
              </a:spcBef>
              <a:spcAft>
                <a:spcPts val="0"/>
              </a:spcAft>
              <a:buSzPts val="1100"/>
              <a:buNone/>
            </a:pPr>
            <a:endParaRPr dirty="0"/>
          </a:p>
        </p:txBody>
      </p:sp>
      <p:sp>
        <p:nvSpPr>
          <p:cNvPr id="182" name="Google Shape;182;g372e86cff78_2_121:notes">
            <a:extLst>
              <a:ext uri="{FF2B5EF4-FFF2-40B4-BE49-F238E27FC236}">
                <a16:creationId xmlns:a16="http://schemas.microsoft.com/office/drawing/2014/main" id="{32B75593-CDA5-F73F-9C35-2B5CFC5DF0D5}"/>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g372e86cff78_2_121:notes">
            <a:extLst>
              <a:ext uri="{FF2B5EF4-FFF2-40B4-BE49-F238E27FC236}">
                <a16:creationId xmlns:a16="http://schemas.microsoft.com/office/drawing/2014/main" id="{603A27B6-7564-8F7E-238D-79242DCAEBB2}"/>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885397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a:extLst>
            <a:ext uri="{FF2B5EF4-FFF2-40B4-BE49-F238E27FC236}">
              <a16:creationId xmlns:a16="http://schemas.microsoft.com/office/drawing/2014/main" id="{51A297E1-CBFA-8629-4E9F-13D133F7A535}"/>
            </a:ext>
          </a:extLst>
        </p:cNvPr>
        <p:cNvGrpSpPr/>
        <p:nvPr/>
      </p:nvGrpSpPr>
      <p:grpSpPr>
        <a:xfrm>
          <a:off x="0" y="0"/>
          <a:ext cx="0" cy="0"/>
          <a:chOff x="0" y="0"/>
          <a:chExt cx="0" cy="0"/>
        </a:xfrm>
      </p:grpSpPr>
      <p:sp>
        <p:nvSpPr>
          <p:cNvPr id="376" name="Google Shape;376;g372e86cff78_2_280:notes">
            <a:extLst>
              <a:ext uri="{FF2B5EF4-FFF2-40B4-BE49-F238E27FC236}">
                <a16:creationId xmlns:a16="http://schemas.microsoft.com/office/drawing/2014/main" id="{143EA312-251F-389D-7FEB-B93A4D8C16E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77" name="Google Shape;377;g372e86cff78_2_280:notes">
            <a:extLst>
              <a:ext uri="{FF2B5EF4-FFF2-40B4-BE49-F238E27FC236}">
                <a16:creationId xmlns:a16="http://schemas.microsoft.com/office/drawing/2014/main" id="{BC037ECD-45CD-45CD-4997-BBF2C8D66E59}"/>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378" name="Google Shape;378;g372e86cff78_2_280:notes">
            <a:extLst>
              <a:ext uri="{FF2B5EF4-FFF2-40B4-BE49-F238E27FC236}">
                <a16:creationId xmlns:a16="http://schemas.microsoft.com/office/drawing/2014/main" id="{B42C1F38-CC05-3D97-2F8F-66FBEA076111}"/>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372e86cff78_2_280:notes">
            <a:extLst>
              <a:ext uri="{FF2B5EF4-FFF2-40B4-BE49-F238E27FC236}">
                <a16:creationId xmlns:a16="http://schemas.microsoft.com/office/drawing/2014/main" id="{A8F55C23-096F-5F15-3796-A4C1385EEFD2}"/>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16:</a:t>
            </a:r>
          </a:p>
          <a:p>
            <a:pPr marL="0" lvl="0" indent="0" algn="l" rtl="0">
              <a:lnSpc>
                <a:spcPct val="100000"/>
              </a:lnSpc>
              <a:spcBef>
                <a:spcPts val="0"/>
              </a:spcBef>
              <a:spcAft>
                <a:spcPts val="0"/>
              </a:spcAft>
              <a:buSzPts val="1100"/>
              <a:buNone/>
            </a:pPr>
            <a:r>
              <a:rPr lang="en-US" dirty="0"/>
              <a:t>We found that a quarter of the explanations of the participants regarding what a permission controls exhibited a complete or partial misunderstanding of how the permission operates.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Many misunderstandings occurred because the label for the permission was not sufficiently precise, which made it difficult to infer what exactly it controlled.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P024 mistakenly assumed that the Wallet permission controls access to data about his money and financial transactions.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P006 misunderstood the term ‘Usage Data’ in Research Sensor &amp; Usage Data and believed that the permission was meant to warn her for exceeding her allocated data use.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P6 misunderstood that access to Research Sensor &amp; Usage Data would warn her about excessive data usage.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Our findings point to a number of ways in which the user experience of current permissions managers can be improved.</a:t>
            </a:r>
            <a:endParaRPr dirty="0"/>
          </a:p>
        </p:txBody>
      </p:sp>
      <p:sp>
        <p:nvSpPr>
          <p:cNvPr id="380" name="Google Shape;380;g372e86cff78_2_280:notes">
            <a:extLst>
              <a:ext uri="{FF2B5EF4-FFF2-40B4-BE49-F238E27FC236}">
                <a16:creationId xmlns:a16="http://schemas.microsoft.com/office/drawing/2014/main" id="{C8BCACCE-CE0F-1B68-A5DE-0700E3BF77B7}"/>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381" name="Google Shape;381;g372e86cff78_2_280:notes">
            <a:extLst>
              <a:ext uri="{FF2B5EF4-FFF2-40B4-BE49-F238E27FC236}">
                <a16:creationId xmlns:a16="http://schemas.microsoft.com/office/drawing/2014/main" id="{48999083-F33E-55F1-DB8F-6CB3C3D6DBF4}"/>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847723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E9E2538A-D88A-6C13-E029-EA0D41BFD264}"/>
            </a:ext>
          </a:extLst>
        </p:cNvPr>
        <p:cNvGrpSpPr/>
        <p:nvPr/>
      </p:nvGrpSpPr>
      <p:grpSpPr>
        <a:xfrm>
          <a:off x="0" y="0"/>
          <a:ext cx="0" cy="0"/>
          <a:chOff x="0" y="0"/>
          <a:chExt cx="0" cy="0"/>
        </a:xfrm>
      </p:grpSpPr>
      <p:sp>
        <p:nvSpPr>
          <p:cNvPr id="459" name="Google Shape;459;g372e86cff78_0_161:notes">
            <a:extLst>
              <a:ext uri="{FF2B5EF4-FFF2-40B4-BE49-F238E27FC236}">
                <a16:creationId xmlns:a16="http://schemas.microsoft.com/office/drawing/2014/main" id="{22EC6155-987A-D1B3-2FDE-B6075EF722E2}"/>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0" name="Google Shape;460;g372e86cff78_0_161:notes">
            <a:extLst>
              <a:ext uri="{FF2B5EF4-FFF2-40B4-BE49-F238E27FC236}">
                <a16:creationId xmlns:a16="http://schemas.microsoft.com/office/drawing/2014/main" id="{63D94644-F16D-86A3-8A42-FA00804241D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461" name="Google Shape;461;g372e86cff78_0_161:notes">
            <a:extLst>
              <a:ext uri="{FF2B5EF4-FFF2-40B4-BE49-F238E27FC236}">
                <a16:creationId xmlns:a16="http://schemas.microsoft.com/office/drawing/2014/main" id="{BA688FD9-A7E6-4ACD-44F3-87535C03258E}"/>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372e86cff78_0_161:notes">
            <a:extLst>
              <a:ext uri="{FF2B5EF4-FFF2-40B4-BE49-F238E27FC236}">
                <a16:creationId xmlns:a16="http://schemas.microsoft.com/office/drawing/2014/main" id="{9411E822-6BEF-D43B-9544-FAD76B3CA9AD}"/>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17:</a:t>
            </a:r>
          </a:p>
          <a:p>
            <a:pPr marL="0" lvl="0" indent="0" algn="l" rtl="0">
              <a:lnSpc>
                <a:spcPct val="100000"/>
              </a:lnSpc>
              <a:spcBef>
                <a:spcPts val="0"/>
              </a:spcBef>
              <a:spcAft>
                <a:spcPts val="0"/>
              </a:spcAft>
              <a:buSzPts val="1100"/>
              <a:buNone/>
            </a:pPr>
            <a:r>
              <a:rPr lang="en-US" dirty="0"/>
              <a:t>Instead of presenting all permissions, permissions managers could </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enable users to choose the permissions they want to keep visible based on which they find most relevant and useful.</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Enable users to choose the permissions they want to manage, which they find relevant and useful </a:t>
            </a:r>
          </a:p>
          <a:p>
            <a:pPr marL="0" lvl="0" indent="0" algn="l" rtl="0">
              <a:lnSpc>
                <a:spcPct val="100000"/>
              </a:lnSpc>
              <a:spcBef>
                <a:spcPts val="0"/>
              </a:spcBef>
              <a:spcAft>
                <a:spcPts val="0"/>
              </a:spcAft>
              <a:buSzPts val="1100"/>
              <a:buNone/>
            </a:pPr>
            <a:endParaRPr dirty="0"/>
          </a:p>
        </p:txBody>
      </p:sp>
      <p:sp>
        <p:nvSpPr>
          <p:cNvPr id="463" name="Google Shape;463;g372e86cff78_0_161:notes">
            <a:extLst>
              <a:ext uri="{FF2B5EF4-FFF2-40B4-BE49-F238E27FC236}">
                <a16:creationId xmlns:a16="http://schemas.microsoft.com/office/drawing/2014/main" id="{B71D534F-3E6F-3A56-0675-C1F852ECC93F}"/>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372e86cff78_0_161:notes">
            <a:extLst>
              <a:ext uri="{FF2B5EF4-FFF2-40B4-BE49-F238E27FC236}">
                <a16:creationId xmlns:a16="http://schemas.microsoft.com/office/drawing/2014/main" id="{F8058F88-38C4-62DD-5CDC-E6C2E5F4FA05}"/>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6302133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B9BABEF4-D8AA-6C46-A25A-64E171B85EF8}"/>
            </a:ext>
          </a:extLst>
        </p:cNvPr>
        <p:cNvGrpSpPr/>
        <p:nvPr/>
      </p:nvGrpSpPr>
      <p:grpSpPr>
        <a:xfrm>
          <a:off x="0" y="0"/>
          <a:ext cx="0" cy="0"/>
          <a:chOff x="0" y="0"/>
          <a:chExt cx="0" cy="0"/>
        </a:xfrm>
      </p:grpSpPr>
      <p:sp>
        <p:nvSpPr>
          <p:cNvPr id="459" name="Google Shape;459;g372e86cff78_0_161:notes">
            <a:extLst>
              <a:ext uri="{FF2B5EF4-FFF2-40B4-BE49-F238E27FC236}">
                <a16:creationId xmlns:a16="http://schemas.microsoft.com/office/drawing/2014/main" id="{AAE658B2-F5EA-843B-3E4A-782D4931EB7A}"/>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0" name="Google Shape;460;g372e86cff78_0_161:notes">
            <a:extLst>
              <a:ext uri="{FF2B5EF4-FFF2-40B4-BE49-F238E27FC236}">
                <a16:creationId xmlns:a16="http://schemas.microsoft.com/office/drawing/2014/main" id="{1F023289-EA39-1760-B5BF-C3CCD856B4FD}"/>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461" name="Google Shape;461;g372e86cff78_0_161:notes">
            <a:extLst>
              <a:ext uri="{FF2B5EF4-FFF2-40B4-BE49-F238E27FC236}">
                <a16:creationId xmlns:a16="http://schemas.microsoft.com/office/drawing/2014/main" id="{BEC9B48E-3AD5-7648-E98D-76C819FB5614}"/>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372e86cff78_0_161:notes">
            <a:extLst>
              <a:ext uri="{FF2B5EF4-FFF2-40B4-BE49-F238E27FC236}">
                <a16:creationId xmlns:a16="http://schemas.microsoft.com/office/drawing/2014/main" id="{8A700CD8-1A18-EC56-89FE-E4DEA4BDD987}"/>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18:</a:t>
            </a:r>
          </a:p>
          <a:p>
            <a:pPr marL="0" lvl="0" indent="0" algn="l" rtl="0">
              <a:lnSpc>
                <a:spcPct val="100000"/>
              </a:lnSpc>
              <a:spcBef>
                <a:spcPts val="0"/>
              </a:spcBef>
              <a:spcAft>
                <a:spcPts val="0"/>
              </a:spcAft>
              <a:buSzPts val="1100"/>
              <a:buNone/>
            </a:pPr>
            <a:r>
              <a:rPr lang="en-US" dirty="0"/>
              <a:t>Instead of presenting permissions to all users in the same order, the list of permissions can be </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presented in an order personalized according to what a user finds most important.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Permission managers could personalize the order in which the permissions are presented based on the importance to the user.</a:t>
            </a:r>
          </a:p>
          <a:p>
            <a:pPr marL="0" lvl="0" indent="0" algn="l" rtl="0">
              <a:lnSpc>
                <a:spcPct val="100000"/>
              </a:lnSpc>
              <a:spcBef>
                <a:spcPts val="0"/>
              </a:spcBef>
              <a:spcAft>
                <a:spcPts val="0"/>
              </a:spcAft>
              <a:buSzPts val="1100"/>
              <a:buNone/>
            </a:pPr>
            <a:endParaRPr dirty="0"/>
          </a:p>
        </p:txBody>
      </p:sp>
      <p:sp>
        <p:nvSpPr>
          <p:cNvPr id="463" name="Google Shape;463;g372e86cff78_0_161:notes">
            <a:extLst>
              <a:ext uri="{FF2B5EF4-FFF2-40B4-BE49-F238E27FC236}">
                <a16:creationId xmlns:a16="http://schemas.microsoft.com/office/drawing/2014/main" id="{3C172CC4-DEFD-FD92-FE72-91DBDF8346B6}"/>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372e86cff78_0_161:notes">
            <a:extLst>
              <a:ext uri="{FF2B5EF4-FFF2-40B4-BE49-F238E27FC236}">
                <a16:creationId xmlns:a16="http://schemas.microsoft.com/office/drawing/2014/main" id="{7E1CFC8C-7D62-2CA0-AA56-0B856319698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13568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a:extLst>
            <a:ext uri="{FF2B5EF4-FFF2-40B4-BE49-F238E27FC236}">
              <a16:creationId xmlns:a16="http://schemas.microsoft.com/office/drawing/2014/main" id="{5EAEA7BA-43FA-F411-14AC-B0D7645C4BF1}"/>
            </a:ext>
          </a:extLst>
        </p:cNvPr>
        <p:cNvGrpSpPr/>
        <p:nvPr/>
      </p:nvGrpSpPr>
      <p:grpSpPr>
        <a:xfrm>
          <a:off x="0" y="0"/>
          <a:ext cx="0" cy="0"/>
          <a:chOff x="0" y="0"/>
          <a:chExt cx="0" cy="0"/>
        </a:xfrm>
      </p:grpSpPr>
      <p:sp>
        <p:nvSpPr>
          <p:cNvPr id="459" name="Google Shape;459;g372e86cff78_0_161:notes">
            <a:extLst>
              <a:ext uri="{FF2B5EF4-FFF2-40B4-BE49-F238E27FC236}">
                <a16:creationId xmlns:a16="http://schemas.microsoft.com/office/drawing/2014/main" id="{03A74D22-E5D2-3324-EAB5-CBEB74D8C211}"/>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0" name="Google Shape;460;g372e86cff78_0_161:notes">
            <a:extLst>
              <a:ext uri="{FF2B5EF4-FFF2-40B4-BE49-F238E27FC236}">
                <a16:creationId xmlns:a16="http://schemas.microsoft.com/office/drawing/2014/main" id="{1FC096E6-16AA-A53E-8CAC-1484BAB0567F}"/>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461" name="Google Shape;461;g372e86cff78_0_161:notes">
            <a:extLst>
              <a:ext uri="{FF2B5EF4-FFF2-40B4-BE49-F238E27FC236}">
                <a16:creationId xmlns:a16="http://schemas.microsoft.com/office/drawing/2014/main" id="{FCA7E8AD-3E21-562A-69CB-251FECD001F5}"/>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2" name="Google Shape;462;g372e86cff78_0_161:notes">
            <a:extLst>
              <a:ext uri="{FF2B5EF4-FFF2-40B4-BE49-F238E27FC236}">
                <a16:creationId xmlns:a16="http://schemas.microsoft.com/office/drawing/2014/main" id="{997F02FC-641D-7EA9-DA99-AC954B9100A0}"/>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19:</a:t>
            </a:r>
          </a:p>
          <a:p>
            <a:pPr marL="0" lvl="0" indent="0" algn="l" rtl="0">
              <a:lnSpc>
                <a:spcPct val="100000"/>
              </a:lnSpc>
              <a:spcBef>
                <a:spcPts val="0"/>
              </a:spcBef>
              <a:spcAft>
                <a:spcPts val="0"/>
              </a:spcAft>
              <a:buSzPts val="1100"/>
              <a:buNone/>
            </a:pPr>
            <a:r>
              <a:rPr lang="en-US" dirty="0"/>
              <a:t>The labeling and descriptions of permissions within the interface can be improved to</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provide a clearer text and visual depiction of what the permission controls.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improving comprehension, the labels and description of the permissions withing the interface can be </a:t>
            </a:r>
            <a:r>
              <a:rPr lang="en-US" dirty="0" err="1"/>
              <a:t>imporved</a:t>
            </a:r>
            <a:r>
              <a:rPr lang="en-US" dirty="0"/>
              <a:t> to provide clear labels and visual </a:t>
            </a:r>
            <a:r>
              <a:rPr lang="en-US" dirty="0" err="1"/>
              <a:t>depciations</a:t>
            </a:r>
            <a:r>
              <a:rPr lang="en-US" dirty="0"/>
              <a:t> of what the </a:t>
            </a:r>
            <a:r>
              <a:rPr lang="en-US" dirty="0" err="1"/>
              <a:t>permisisons</a:t>
            </a:r>
            <a:r>
              <a:rPr lang="en-US" dirty="0"/>
              <a:t> controls </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dirty="0"/>
          </a:p>
        </p:txBody>
      </p:sp>
      <p:sp>
        <p:nvSpPr>
          <p:cNvPr id="463" name="Google Shape;463;g372e86cff78_0_161:notes">
            <a:extLst>
              <a:ext uri="{FF2B5EF4-FFF2-40B4-BE49-F238E27FC236}">
                <a16:creationId xmlns:a16="http://schemas.microsoft.com/office/drawing/2014/main" id="{ADBFC9B7-5B97-5FC0-618A-96FD82A4BCCA}"/>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64" name="Google Shape;464;g372e86cff78_0_161:notes">
            <a:extLst>
              <a:ext uri="{FF2B5EF4-FFF2-40B4-BE49-F238E27FC236}">
                <a16:creationId xmlns:a16="http://schemas.microsoft.com/office/drawing/2014/main" id="{34D7010A-D1D4-785F-824F-4F3EF3C12E17}"/>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87991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372e86cff78_2_11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68" name="Google Shape;168;g372e86cff78_2_11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69" name="Google Shape;169;g372e86cff78_2_11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0" name="Google Shape;170;g372e86cff78_2_11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dirty="0"/>
              <a:t>SLIDE 2:</a:t>
            </a:r>
          </a:p>
          <a:p>
            <a:pPr marL="0" lvl="0" indent="0" algn="l" rtl="0">
              <a:lnSpc>
                <a:spcPct val="115000"/>
              </a:lnSpc>
              <a:spcBef>
                <a:spcPts val="0"/>
              </a:spcBef>
              <a:spcAft>
                <a:spcPts val="0"/>
              </a:spcAft>
              <a:buSzPts val="1100"/>
              <a:buNone/>
            </a:pPr>
            <a:r>
              <a:rPr lang="en-US" dirty="0"/>
              <a:t>Permissions manager included in smartphones present numerous permission settings that users can adjust to manage their privacy.</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But how important are these permissions to end users?</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Do users even understand what each of the permission controls?</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We conducted a study to find out.</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Specifically, the study addressed three research questions.</a:t>
            </a:r>
          </a:p>
        </p:txBody>
      </p:sp>
      <p:sp>
        <p:nvSpPr>
          <p:cNvPr id="171" name="Google Shape;171;g372e86cff78_2_11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2" name="Google Shape;172;g372e86cff78_2_11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372e86cff78_0_8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90" name="Google Shape;490;g372e86cff78_0_8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491" name="Google Shape;491;g372e86cff78_0_8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2" name="Google Shape;492;g372e86cff78_0_88: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20:</a:t>
            </a:r>
          </a:p>
          <a:p>
            <a:pPr marL="0" lvl="0" indent="0" algn="l" rtl="0">
              <a:lnSpc>
                <a:spcPct val="100000"/>
              </a:lnSpc>
              <a:spcBef>
                <a:spcPts val="0"/>
              </a:spcBef>
              <a:spcAft>
                <a:spcPts val="0"/>
              </a:spcAft>
              <a:buSzPts val="1100"/>
              <a:buNone/>
            </a:pPr>
            <a:r>
              <a:rPr lang="en-US" dirty="0"/>
              <a:t>Lastly, We are grateful to a number of people for their help with various aspects, such as coding open-ended responses and providing detailed comments on paper drafts.</a:t>
            </a:r>
          </a:p>
          <a:p>
            <a:pPr marL="0" lvl="0" indent="0" algn="l" rtl="0">
              <a:lnSpc>
                <a:spcPct val="100000"/>
              </a:lnSpc>
              <a:spcBef>
                <a:spcPts val="0"/>
              </a:spcBef>
              <a:spcAft>
                <a:spcPts val="0"/>
              </a:spcAft>
              <a:buSzPts val="1100"/>
              <a:buNone/>
            </a:pPr>
            <a:r>
              <a:rPr lang="en-US" dirty="0"/>
              <a:t>In addition, we wish to thank</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the participants of the study for their responses, the anonymous peer reviewers for their feedback, and the National Science Foundation for funding the project.</a:t>
            </a:r>
            <a:endParaRPr dirty="0"/>
          </a:p>
        </p:txBody>
      </p:sp>
      <p:sp>
        <p:nvSpPr>
          <p:cNvPr id="493" name="Google Shape;493;g372e86cff78_0_88: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494" name="Google Shape;494;g372e86cff78_0_88: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Google Shape;517;g372e86cff78_2_375: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18" name="Google Shape;518;g372e86cff78_2_375: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519" name="Google Shape;519;g372e86cff78_2_375: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0" name="Google Shape;520;g372e86cff78_2_375: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100"/>
              <a:buNone/>
            </a:pPr>
            <a:r>
              <a:rPr lang="en-US" dirty="0"/>
              <a:t>SLIDE 21:</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In summary, we found that the importance of a permission can vary across users and permissions.</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Our work points to several enhancements to the user experience of current permissions managers for better alignment with user preferences.</a:t>
            </a:r>
          </a:p>
          <a:p>
            <a:pPr marL="0" lvl="0" indent="0" algn="l" rtl="0">
              <a:lnSpc>
                <a:spcPct val="115000"/>
              </a:lnSpc>
              <a:spcBef>
                <a:spcPts val="0"/>
              </a:spcBef>
              <a:spcAft>
                <a:spcPts val="0"/>
              </a:spcAft>
              <a:buSzPts val="1100"/>
              <a:buNone/>
            </a:pPr>
            <a:endParaRPr lang="en-US" dirty="0"/>
          </a:p>
          <a:p>
            <a:pPr marL="0" lvl="0" indent="0" algn="l" rtl="0">
              <a:lnSpc>
                <a:spcPct val="115000"/>
              </a:lnSpc>
              <a:spcBef>
                <a:spcPts val="0"/>
              </a:spcBef>
              <a:spcAft>
                <a:spcPts val="0"/>
              </a:spcAft>
              <a:buSzPts val="1100"/>
              <a:buNone/>
            </a:pPr>
            <a:r>
              <a:rPr lang="en-US" dirty="0"/>
              <a:t>For more in-depth information on our findings, we encourage you to read the paper.</a:t>
            </a:r>
            <a:endParaRPr dirty="0"/>
          </a:p>
        </p:txBody>
      </p:sp>
      <p:sp>
        <p:nvSpPr>
          <p:cNvPr id="521" name="Google Shape;521;g372e86cff78_2_375: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522" name="Google Shape;522;g372e86cff78_2_375: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372e86cff78_2_12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9" name="Google Shape;179;g372e86cff78_2_12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80" name="Google Shape;180;g372e86cff78_2_12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72e86cff78_2_12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3:</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How do users prioritize the permissions in terms of their importance?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What are the reasons for considering specific permissions as important or unimportant?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and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Do users understand what each permission controls?</a:t>
            </a:r>
            <a:endParaRPr dirty="0"/>
          </a:p>
        </p:txBody>
      </p:sp>
      <p:sp>
        <p:nvSpPr>
          <p:cNvPr id="182" name="Google Shape;182;g372e86cff78_2_12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g372e86cff78_2_12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72e86cff78_2_9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43" name="Google Shape;143;g372e86cff78_2_9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44" name="Google Shape;144;g372e86cff78_2_9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g372e86cff78_2_9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SLIDE 4:</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Existing research on privacy settings has explored only a few permissions 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&lt;CLICK&gt;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focused on specific apps, such as social media or</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&lt;CLICK&gt;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decisions users make when presented with permissions dialogs at runtime.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400" dirty="0">
              <a:solidFill>
                <a:schemeClr val="dk1"/>
              </a:solidFill>
              <a:latin typeface="Calibri"/>
              <a:ea typeface="Calibri"/>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400" dirty="0">
                <a:solidFill>
                  <a:schemeClr val="dk1"/>
                </a:solidFill>
                <a:latin typeface="Calibri"/>
                <a:ea typeface="Calibri"/>
                <a:cs typeface="Calibri"/>
                <a:sym typeface="Calibri"/>
              </a:rPr>
              <a:t>In contrast, our research covered the entire set of permissions included in permissions managers within a single study.</a:t>
            </a:r>
            <a:endParaRPr sz="1400" dirty="0">
              <a:solidFill>
                <a:schemeClr val="dk1"/>
              </a:solidFill>
              <a:latin typeface="Calibri"/>
              <a:ea typeface="Calibri"/>
              <a:cs typeface="Calibri"/>
              <a:sym typeface="Calibri"/>
            </a:endParaRPr>
          </a:p>
        </p:txBody>
      </p:sp>
      <p:sp>
        <p:nvSpPr>
          <p:cNvPr id="146" name="Google Shape;146;g372e86cff78_2_9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47" name="Google Shape;147;g372e86cff78_2_9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372e86cff78_2_138: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97" name="Google Shape;197;g372e86cff78_2_138: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98" name="Google Shape;198;g372e86cff78_2_138: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g372e86cff78_2_138: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dirty="0">
                <a:solidFill>
                  <a:schemeClr val="dk1"/>
                </a:solidFill>
              </a:rPr>
              <a:t>SLIDE 5:</a:t>
            </a:r>
          </a:p>
          <a:p>
            <a:pPr marL="0" lvl="0" indent="0" algn="l" rtl="0">
              <a:spcBef>
                <a:spcPts val="0"/>
              </a:spcBef>
              <a:spcAft>
                <a:spcPts val="0"/>
              </a:spcAft>
              <a:buClr>
                <a:schemeClr val="dk1"/>
              </a:buClr>
              <a:buSzPts val="1100"/>
              <a:buFont typeface="Arial"/>
              <a:buNone/>
            </a:pPr>
            <a:r>
              <a:rPr lang="en-US" dirty="0">
                <a:solidFill>
                  <a:schemeClr val="dk1"/>
                </a:solidFill>
              </a:rPr>
              <a:t>To cover all permissions available in permissions manager, we created a superset of 26 permissions by consolidating permissions available in Android 13.0 and iOS 17.4.1, the latest versions of the two dominant smartphone operating systems at the time of the study.</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In the few cases where the same permission was labeled slightly differently in Android and iOS, we combined the variations into a label that could be generally understood independent of OS. </a:t>
            </a:r>
          </a:p>
          <a:p>
            <a:pPr marL="0" lvl="0" indent="0" algn="l" rtl="0">
              <a:spcBef>
                <a:spcPts val="0"/>
              </a:spcBef>
              <a:spcAft>
                <a:spcPts val="0"/>
              </a:spcAft>
              <a:buClr>
                <a:schemeClr val="dk1"/>
              </a:buClr>
              <a:buSzPts val="1100"/>
              <a:buFont typeface="Arial"/>
              <a:buNone/>
            </a:pPr>
            <a:r>
              <a:rPr lang="en-US" dirty="0">
                <a:solidFill>
                  <a:schemeClr val="dk1"/>
                </a:solidFill>
              </a:rPr>
              <a:t>&lt;CLICK&gt;</a:t>
            </a:r>
          </a:p>
          <a:p>
            <a:pPr marL="0" lvl="0" indent="0" algn="l" rtl="0">
              <a:spcBef>
                <a:spcPts val="0"/>
              </a:spcBef>
              <a:spcAft>
                <a:spcPts val="0"/>
              </a:spcAft>
              <a:buClr>
                <a:schemeClr val="dk1"/>
              </a:buClr>
              <a:buSzPts val="1100"/>
              <a:buFont typeface="Arial"/>
              <a:buNone/>
            </a:pPr>
            <a:r>
              <a:rPr lang="en-US" dirty="0">
                <a:solidFill>
                  <a:schemeClr val="dk1"/>
                </a:solidFill>
              </a:rPr>
              <a:t>For example, we used the label Music and Audio / Media to represent the permission labeled by Android as Music and audio and iOS as Media &amp; Apple Music. </a:t>
            </a: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endParaRPr lang="en-US" dirty="0">
              <a:solidFill>
                <a:schemeClr val="dk1"/>
              </a:solidFill>
            </a:endParaRPr>
          </a:p>
          <a:p>
            <a:pPr marL="0" lvl="0" indent="0" algn="l" rtl="0">
              <a:spcBef>
                <a:spcPts val="0"/>
              </a:spcBef>
              <a:spcAft>
                <a:spcPts val="0"/>
              </a:spcAft>
              <a:buClr>
                <a:schemeClr val="dk1"/>
              </a:buClr>
              <a:buSzPts val="1100"/>
              <a:buFont typeface="Arial"/>
              <a:buNone/>
            </a:pPr>
            <a:r>
              <a:rPr lang="en-US" dirty="0">
                <a:solidFill>
                  <a:schemeClr val="dk1"/>
                </a:solidFill>
              </a:rPr>
              <a:t>If there were large semantic differences in the labels for a permission across the two OSes, we kept both in the superset. </a:t>
            </a:r>
          </a:p>
          <a:p>
            <a:pPr marL="0" lvl="0" indent="0" algn="l" rtl="0">
              <a:spcBef>
                <a:spcPts val="0"/>
              </a:spcBef>
              <a:spcAft>
                <a:spcPts val="0"/>
              </a:spcAft>
              <a:buClr>
                <a:schemeClr val="dk1"/>
              </a:buClr>
              <a:buSzPts val="1100"/>
              <a:buFont typeface="Arial"/>
              <a:buNone/>
            </a:pPr>
            <a:r>
              <a:rPr lang="en-US" dirty="0">
                <a:solidFill>
                  <a:schemeClr val="dk1"/>
                </a:solidFill>
              </a:rPr>
              <a:t>&lt;CLICK&gt;</a:t>
            </a:r>
          </a:p>
          <a:p>
            <a:pPr marL="0" lvl="0" indent="0" algn="l" rtl="0">
              <a:spcBef>
                <a:spcPts val="0"/>
              </a:spcBef>
              <a:spcAft>
                <a:spcPts val="0"/>
              </a:spcAft>
              <a:buClr>
                <a:schemeClr val="dk1"/>
              </a:buClr>
              <a:buSzPts val="1100"/>
              <a:buFont typeface="Arial"/>
              <a:buNone/>
            </a:pPr>
            <a:r>
              <a:rPr lang="en-US" dirty="0">
                <a:solidFill>
                  <a:schemeClr val="dk1"/>
                </a:solidFill>
              </a:rPr>
              <a:t>For example, even though Nearby Devices in Android and Local Network in iOS are connected to the same function, we included both separately.</a:t>
            </a:r>
            <a:endParaRPr dirty="0">
              <a:solidFill>
                <a:schemeClr val="dk1"/>
              </a:solidFill>
            </a:endParaRPr>
          </a:p>
        </p:txBody>
      </p:sp>
      <p:sp>
        <p:nvSpPr>
          <p:cNvPr id="200" name="Google Shape;200;g372e86cff78_2_138: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01" name="Google Shape;201;g372e86cff78_2_138: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372e86cff78_2_169: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1" name="Google Shape;221;g372e86cff78_2_169: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222" name="Google Shape;222;g372e86cff78_2_169: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g372e86cff78_2_169: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6:</a:t>
            </a:r>
          </a:p>
          <a:p>
            <a:pPr marL="0" lvl="0" indent="0" algn="l" rtl="0">
              <a:lnSpc>
                <a:spcPct val="100000"/>
              </a:lnSpc>
              <a:spcBef>
                <a:spcPts val="0"/>
              </a:spcBef>
              <a:spcAft>
                <a:spcPts val="0"/>
              </a:spcAft>
              <a:buSzPts val="1100"/>
              <a:buNone/>
            </a:pPr>
            <a:r>
              <a:rPr lang="en-US" dirty="0"/>
              <a:t>We included the superset of permissions in an online questionnaire that we used to address our research questions.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After obtaining informed consent, &lt;CLICK&gt;</a:t>
            </a:r>
          </a:p>
          <a:p>
            <a:pPr marL="0" lvl="0" indent="0" algn="l" rtl="0">
              <a:lnSpc>
                <a:spcPct val="100000"/>
              </a:lnSpc>
              <a:spcBef>
                <a:spcPts val="0"/>
              </a:spcBef>
              <a:spcAft>
                <a:spcPts val="0"/>
              </a:spcAft>
              <a:buSzPts val="1100"/>
              <a:buNone/>
            </a:pPr>
            <a:r>
              <a:rPr lang="en-US" dirty="0"/>
              <a:t>we screened participants to ensure that they were adults from the United States who used Android or iOS smartphones.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Participants first rated each permission in the superset in terms of its importance to them, followed by</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providing a ranking of the top five most and least important permissions.</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We asked participants to explain the reasons for ranking permissions as important or unimportant.</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Next, we asked participants to explain their understanding of what a permission controls for three permissions chosen randomly from the set of 26.</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Participants then answered questions about their interactive practices related to permissions.</a:t>
            </a:r>
          </a:p>
          <a:p>
            <a:pPr marL="0" lvl="0" indent="0" algn="l" rtl="0">
              <a:lnSpc>
                <a:spcPct val="100000"/>
              </a:lnSpc>
              <a:spcBef>
                <a:spcPts val="0"/>
              </a:spcBef>
              <a:spcAft>
                <a:spcPts val="0"/>
              </a:spcAft>
              <a:buSzPts val="1100"/>
              <a:buNone/>
            </a:pPr>
            <a:r>
              <a:rPr lang="en-US" dirty="0"/>
              <a:t>At the end, we administered standard scales to measure</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privacy attitudes and</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technical efficacy, along with</a:t>
            </a:r>
          </a:p>
          <a:p>
            <a:pPr marL="0" lvl="0" indent="0" algn="l" rtl="0">
              <a:lnSpc>
                <a:spcPct val="100000"/>
              </a:lnSpc>
              <a:spcBef>
                <a:spcPts val="0"/>
              </a:spcBef>
              <a:spcAft>
                <a:spcPts val="0"/>
              </a:spcAft>
              <a:buSzPts val="1100"/>
              <a:buNone/>
            </a:pPr>
            <a:r>
              <a:rPr lang="en-US" dirty="0"/>
              <a:t>&lt;CLICK&gt;</a:t>
            </a:r>
          </a:p>
          <a:p>
            <a:pPr marL="0" lvl="0" indent="0" algn="l" rtl="0">
              <a:lnSpc>
                <a:spcPct val="100000"/>
              </a:lnSpc>
              <a:spcBef>
                <a:spcPts val="0"/>
              </a:spcBef>
              <a:spcAft>
                <a:spcPts val="0"/>
              </a:spcAft>
              <a:buSzPts val="1100"/>
              <a:buNone/>
            </a:pPr>
            <a:r>
              <a:rPr lang="en-US" dirty="0"/>
              <a:t>standard demographics.</a:t>
            </a:r>
            <a:endParaRPr dirty="0"/>
          </a:p>
        </p:txBody>
      </p:sp>
      <p:sp>
        <p:nvSpPr>
          <p:cNvPr id="224" name="Google Shape;224;g372e86cff78_2_169: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25" name="Google Shape;225;g372e86cff78_2_169: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72e86cff78_2_201:notes"/>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54" name="Google Shape;254;g372e86cff78_2_201:notes"/>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255" name="Google Shape;255;g372e86cff78_2_201:notes"/>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6" name="Google Shape;256;g372e86cff78_2_201:notes"/>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lang="en-US" dirty="0"/>
          </a:p>
          <a:p>
            <a:pPr marL="0" lvl="0" indent="0" algn="l" rtl="0">
              <a:lnSpc>
                <a:spcPct val="100000"/>
              </a:lnSpc>
              <a:spcBef>
                <a:spcPts val="0"/>
              </a:spcBef>
              <a:spcAft>
                <a:spcPts val="0"/>
              </a:spcAft>
              <a:buNone/>
            </a:pPr>
            <a:r>
              <a:rPr lang="en-US" dirty="0"/>
              <a:t>SLIDE 7:</a:t>
            </a:r>
          </a:p>
          <a:p>
            <a:pPr marL="0" lvl="0" indent="0" algn="l" rtl="0">
              <a:lnSpc>
                <a:spcPct val="100000"/>
              </a:lnSpc>
              <a:spcBef>
                <a:spcPts val="0"/>
              </a:spcBef>
              <a:spcAft>
                <a:spcPts val="0"/>
              </a:spcAft>
              <a:buNone/>
            </a:pPr>
            <a:r>
              <a:rPr lang="en-US" dirty="0"/>
              <a:t>We administered the questionnaire to participants in the United States recruited via the </a:t>
            </a:r>
            <a:r>
              <a:rPr lang="en-US" dirty="0" err="1"/>
              <a:t>crowdwork</a:t>
            </a:r>
            <a:r>
              <a:rPr lang="en-US" dirty="0"/>
              <a:t> platform Amazon Mechanical Turk.</a:t>
            </a:r>
          </a:p>
          <a:p>
            <a:pPr marL="0" lvl="0" indent="0" algn="l" rtl="0">
              <a:lnSpc>
                <a:spcPct val="100000"/>
              </a:lnSpc>
              <a:spcBef>
                <a:spcPts val="0"/>
              </a:spcBef>
              <a:spcAft>
                <a:spcPts val="0"/>
              </a:spcAft>
              <a:buNone/>
            </a:pPr>
            <a:r>
              <a:rPr lang="en-US" dirty="0"/>
              <a:t>We obtained 151 valid responses from participants between 21 to 72 years of age.</a:t>
            </a:r>
          </a:p>
          <a:p>
            <a:pPr marL="0" lvl="0" indent="0" algn="l" rtl="0">
              <a:lnSpc>
                <a:spcPct val="100000"/>
              </a:lnSpc>
              <a:spcBef>
                <a:spcPts val="0"/>
              </a:spcBef>
              <a:spcAft>
                <a:spcPts val="0"/>
              </a:spcAft>
              <a:buNone/>
            </a:pPr>
            <a:r>
              <a:rPr lang="en-US" dirty="0"/>
              <a:t>&lt;CLICK&gt;</a:t>
            </a:r>
          </a:p>
          <a:p>
            <a:pPr marL="0" lvl="0" indent="0" algn="l" rtl="0">
              <a:lnSpc>
                <a:spcPct val="100000"/>
              </a:lnSpc>
              <a:spcBef>
                <a:spcPts val="0"/>
              </a:spcBef>
              <a:spcAft>
                <a:spcPts val="0"/>
              </a:spcAft>
              <a:buNone/>
            </a:pPr>
            <a:r>
              <a:rPr lang="en-US" dirty="0"/>
              <a:t>Roughly 2/3rds of the participants were women.</a:t>
            </a:r>
          </a:p>
          <a:p>
            <a:pPr marL="0" lvl="0" indent="0" algn="l" rtl="0">
              <a:lnSpc>
                <a:spcPct val="100000"/>
              </a:lnSpc>
              <a:spcBef>
                <a:spcPts val="0"/>
              </a:spcBef>
              <a:spcAft>
                <a:spcPts val="0"/>
              </a:spcAft>
              <a:buNone/>
            </a:pPr>
            <a:r>
              <a:rPr lang="en-US" dirty="0"/>
              <a:t>&lt;CLICK&gt;</a:t>
            </a:r>
          </a:p>
          <a:p>
            <a:pPr marL="0" lvl="0" indent="0" algn="l" rtl="0">
              <a:lnSpc>
                <a:spcPct val="100000"/>
              </a:lnSpc>
              <a:spcBef>
                <a:spcPts val="0"/>
              </a:spcBef>
              <a:spcAft>
                <a:spcPts val="0"/>
              </a:spcAft>
              <a:buNone/>
            </a:pPr>
            <a:r>
              <a:rPr lang="en-US" dirty="0"/>
              <a:t>Most of the participants primarily used Android smartphones, but a fifth of the sample were iOS users.</a:t>
            </a:r>
            <a:endParaRPr dirty="0"/>
          </a:p>
        </p:txBody>
      </p:sp>
      <p:sp>
        <p:nvSpPr>
          <p:cNvPr id="257" name="Google Shape;257;g372e86cff78_2_201:notes"/>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258" name="Google Shape;258;g372e86cff78_2_201:notes"/>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43575001-D62F-715A-1591-93150F9D04AE}"/>
            </a:ext>
          </a:extLst>
        </p:cNvPr>
        <p:cNvGrpSpPr/>
        <p:nvPr/>
      </p:nvGrpSpPr>
      <p:grpSpPr>
        <a:xfrm>
          <a:off x="0" y="0"/>
          <a:ext cx="0" cy="0"/>
          <a:chOff x="0" y="0"/>
          <a:chExt cx="0" cy="0"/>
        </a:xfrm>
      </p:grpSpPr>
      <p:sp>
        <p:nvSpPr>
          <p:cNvPr id="178" name="Google Shape;178;g372e86cff78_2_121:notes">
            <a:extLst>
              <a:ext uri="{FF2B5EF4-FFF2-40B4-BE49-F238E27FC236}">
                <a16:creationId xmlns:a16="http://schemas.microsoft.com/office/drawing/2014/main" id="{57893CE8-D395-B0F8-4C92-5C1BAF3230BA}"/>
              </a:ext>
            </a:extLst>
          </p:cNvPr>
          <p:cNvSpPr txBox="1">
            <a:spLocks noGrp="1"/>
          </p:cNvSpPr>
          <p:nvPr>
            <p:ph type="hdr" idx="2"/>
          </p:nvPr>
        </p:nvSpPr>
        <p:spPr>
          <a:xfrm>
            <a:off x="0" y="0"/>
            <a:ext cx="3962400" cy="342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79" name="Google Shape;179;g372e86cff78_2_121:notes">
            <a:extLst>
              <a:ext uri="{FF2B5EF4-FFF2-40B4-BE49-F238E27FC236}">
                <a16:creationId xmlns:a16="http://schemas.microsoft.com/office/drawing/2014/main" id="{8FA5D2D6-2EEC-8312-8DEF-D68DC06D1C22}"/>
              </a:ext>
            </a:extLst>
          </p:cNvPr>
          <p:cNvSpPr txBox="1">
            <a:spLocks noGrp="1"/>
          </p:cNvSpPr>
          <p:nvPr>
            <p:ph type="dt" idx="10"/>
          </p:nvPr>
        </p:nvSpPr>
        <p:spPr>
          <a:xfrm>
            <a:off x="5180013" y="0"/>
            <a:ext cx="3962400" cy="3429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1.7.2013</a:t>
            </a:r>
            <a:endParaRPr sz="1400" b="0" i="0" u="none" strike="noStrike" cap="none">
              <a:solidFill>
                <a:srgbClr val="000000"/>
              </a:solidFill>
              <a:latin typeface="Arial"/>
              <a:ea typeface="Arial"/>
              <a:cs typeface="Arial"/>
              <a:sym typeface="Arial"/>
            </a:endParaRPr>
          </a:p>
        </p:txBody>
      </p:sp>
      <p:sp>
        <p:nvSpPr>
          <p:cNvPr id="180" name="Google Shape;180;g372e86cff78_2_121:notes">
            <a:extLst>
              <a:ext uri="{FF2B5EF4-FFF2-40B4-BE49-F238E27FC236}">
                <a16:creationId xmlns:a16="http://schemas.microsoft.com/office/drawing/2014/main" id="{47319446-BD61-7CE6-DC95-A899100C4EEB}"/>
              </a:ext>
            </a:extLst>
          </p:cNvPr>
          <p:cNvSpPr>
            <a:spLocks noGrp="1" noRot="1" noChangeAspect="1"/>
          </p:cNvSpPr>
          <p:nvPr>
            <p:ph type="sldImg" idx="3"/>
          </p:nvPr>
        </p:nvSpPr>
        <p:spPr>
          <a:xfrm>
            <a:off x="2290763" y="512763"/>
            <a:ext cx="4562475" cy="2566987"/>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 name="Google Shape;181;g372e86cff78_2_121:notes">
            <a:extLst>
              <a:ext uri="{FF2B5EF4-FFF2-40B4-BE49-F238E27FC236}">
                <a16:creationId xmlns:a16="http://schemas.microsoft.com/office/drawing/2014/main" id="{19A9A346-7AB9-7E46-A473-16A216233B8F}"/>
              </a:ext>
            </a:extLst>
          </p:cNvPr>
          <p:cNvSpPr txBox="1">
            <a:spLocks noGrp="1"/>
          </p:cNvSpPr>
          <p:nvPr>
            <p:ph type="body" idx="1"/>
          </p:nvPr>
        </p:nvSpPr>
        <p:spPr>
          <a:xfrm>
            <a:off x="914400" y="3251200"/>
            <a:ext cx="7315200" cy="3081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SLIDE 8:</a:t>
            </a:r>
          </a:p>
          <a:p>
            <a:pPr marL="0" lvl="0" indent="0" algn="l" rtl="0">
              <a:lnSpc>
                <a:spcPct val="100000"/>
              </a:lnSpc>
              <a:spcBef>
                <a:spcPts val="0"/>
              </a:spcBef>
              <a:spcAft>
                <a:spcPts val="0"/>
              </a:spcAft>
              <a:buSzPts val="1100"/>
              <a:buNone/>
            </a:pPr>
            <a:r>
              <a:rPr lang="en-US" dirty="0"/>
              <a:t>We first analyzed the ratings and rankings of importance to understand how participants prioritize permissions in terms of absolute and relative importance.</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For the presentation:</a:t>
            </a:r>
          </a:p>
          <a:p>
            <a:pPr marL="0" lvl="0" indent="0" algn="l" rtl="0">
              <a:lnSpc>
                <a:spcPct val="100000"/>
              </a:lnSpc>
              <a:spcBef>
                <a:spcPts val="0"/>
              </a:spcBef>
              <a:spcAft>
                <a:spcPts val="0"/>
              </a:spcAft>
              <a:buSzPts val="1100"/>
              <a:buNone/>
            </a:pPr>
            <a:r>
              <a:rPr lang="en-US" dirty="0"/>
              <a:t>We first </a:t>
            </a:r>
            <a:r>
              <a:rPr lang="en-US" dirty="0" err="1"/>
              <a:t>analyszed</a:t>
            </a:r>
            <a:r>
              <a:rPr lang="en-US" dirty="0"/>
              <a:t> the rating and ranking of the permissions to understand how users </a:t>
            </a:r>
            <a:r>
              <a:rPr lang="en-US" dirty="0" err="1"/>
              <a:t>priortiszed</a:t>
            </a:r>
            <a:r>
              <a:rPr lang="en-US" dirty="0"/>
              <a:t> permissions in both absolute and relative terms. </a:t>
            </a:r>
            <a:endParaRPr dirty="0"/>
          </a:p>
        </p:txBody>
      </p:sp>
      <p:sp>
        <p:nvSpPr>
          <p:cNvPr id="182" name="Google Shape;182;g372e86cff78_2_121:notes">
            <a:extLst>
              <a:ext uri="{FF2B5EF4-FFF2-40B4-BE49-F238E27FC236}">
                <a16:creationId xmlns:a16="http://schemas.microsoft.com/office/drawing/2014/main" id="{9F6266E5-7C88-77B0-9DD3-FD91B8FCA102}"/>
              </a:ext>
            </a:extLst>
          </p:cNvPr>
          <p:cNvSpPr txBox="1">
            <a:spLocks noGrp="1"/>
          </p:cNvSpPr>
          <p:nvPr>
            <p:ph type="ftr" idx="11"/>
          </p:nvPr>
        </p:nvSpPr>
        <p:spPr>
          <a:xfrm>
            <a:off x="0" y="6502400"/>
            <a:ext cx="3962400" cy="341400"/>
          </a:xfrm>
          <a:prstGeom prst="rect">
            <a:avLst/>
          </a:prstGeom>
          <a:noFill/>
          <a:ln>
            <a:noFill/>
          </a:ln>
        </p:spPr>
        <p:txBody>
          <a:bodyPr spcFirstLastPara="1" wrap="square" lIns="91425" tIns="45700" rIns="91425" bIns="45700" anchor="b" anchorCtr="0">
            <a:noAutofit/>
          </a:bodyPr>
          <a:lstStyle/>
          <a:p>
            <a:pPr marL="0" marR="0" lvl="0" indent="0" algn="l" rtl="0">
              <a:lnSpc>
                <a:spcPct val="100000"/>
              </a:lnSpc>
              <a:spcBef>
                <a:spcPts val="0"/>
              </a:spcBef>
              <a:spcAft>
                <a:spcPts val="0"/>
              </a:spcAft>
              <a:buClr>
                <a:srgbClr val="000000"/>
              </a:buClr>
              <a:buSzPts val="1200"/>
              <a:buFont typeface="Arial"/>
              <a:buNone/>
            </a:pPr>
            <a:endParaRPr sz="1200" b="0" i="0" u="none" strike="noStrike" cap="none">
              <a:solidFill>
                <a:schemeClr val="dk1"/>
              </a:solidFill>
              <a:latin typeface="Calibri"/>
              <a:ea typeface="Calibri"/>
              <a:cs typeface="Calibri"/>
              <a:sym typeface="Calibri"/>
            </a:endParaRPr>
          </a:p>
        </p:txBody>
      </p:sp>
      <p:sp>
        <p:nvSpPr>
          <p:cNvPr id="183" name="Google Shape;183;g372e86cff78_2_121:notes">
            <a:extLst>
              <a:ext uri="{FF2B5EF4-FFF2-40B4-BE49-F238E27FC236}">
                <a16:creationId xmlns:a16="http://schemas.microsoft.com/office/drawing/2014/main" id="{C2167405-0550-BA17-A706-B3AAF6D0C306}"/>
              </a:ext>
            </a:extLst>
          </p:cNvPr>
          <p:cNvSpPr txBox="1">
            <a:spLocks noGrp="1"/>
          </p:cNvSpPr>
          <p:nvPr>
            <p:ph type="sldNum" idx="12"/>
          </p:nvPr>
        </p:nvSpPr>
        <p:spPr>
          <a:xfrm>
            <a:off x="5180013" y="6502400"/>
            <a:ext cx="3962400" cy="3414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r>
              <a:rPr lang="en" sz="1200" b="0" i="0" u="none" strike="noStrike" cap="none">
                <a:solidFill>
                  <a:schemeClr val="dk1"/>
                </a:solidFill>
                <a:latin typeface="Calibri"/>
                <a:ea typeface="Calibri"/>
                <a:cs typeface="Calibri"/>
                <a:sym typeface="Calibri"/>
              </a:rPr>
              <a:t>‹#›</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549487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SLIDE 9:</a:t>
            </a:r>
          </a:p>
          <a:p>
            <a:r>
              <a:rPr lang="en-US" dirty="0"/>
              <a:t>We found that some permissions,</a:t>
            </a:r>
          </a:p>
          <a:p>
            <a:r>
              <a:rPr lang="en-US" dirty="0"/>
              <a:t>&lt;CLICK&gt;</a:t>
            </a:r>
          </a:p>
          <a:p>
            <a:r>
              <a:rPr lang="en-US" dirty="0"/>
              <a:t>such as Contacts, Camera, and Phone, were considered nearly universally important.</a:t>
            </a:r>
          </a:p>
          <a:p>
            <a:r>
              <a:rPr lang="en-US" dirty="0"/>
              <a:t>Conversely, some permissions</a:t>
            </a:r>
          </a:p>
          <a:p>
            <a:r>
              <a:rPr lang="en-US" dirty="0"/>
              <a:t>&lt;CLICK&gt;</a:t>
            </a:r>
          </a:p>
          <a:p>
            <a:r>
              <a:rPr lang="en-US" dirty="0"/>
              <a:t>such as HomeKit and Body Sensors, were nearly universally deemed unimportant.</a:t>
            </a:r>
          </a:p>
          <a:p>
            <a:endParaRPr lang="en-US" dirty="0"/>
          </a:p>
          <a:p>
            <a:r>
              <a:rPr lang="en-US" dirty="0"/>
              <a:t>The distributions of importance ratings for the permissions in the middle of the figure are more varied, suggesting greater variation regarding perceived importance.</a:t>
            </a:r>
          </a:p>
          <a:p>
            <a:endParaRPr lang="en-US" dirty="0"/>
          </a:p>
          <a:p>
            <a:r>
              <a:rPr lang="en-US" dirty="0"/>
              <a:t>The distribution of the ratings in the middle of the figure is more varied, indicating a greater variation regarding perceived importance. </a:t>
            </a:r>
          </a:p>
        </p:txBody>
      </p:sp>
      <p:sp>
        <p:nvSpPr>
          <p:cNvPr id="4" name="Slide Number Placeholder 3"/>
          <p:cNvSpPr>
            <a:spLocks noGrp="1"/>
          </p:cNvSpPr>
          <p:nvPr>
            <p:ph type="sldNum" sz="quarter" idx="5"/>
          </p:nvPr>
        </p:nvSpPr>
        <p:spPr/>
        <p:txBody>
          <a:bodyPr/>
          <a:lstStyle/>
          <a:p>
            <a:fld id="{85367EB6-B4B6-9543-A422-90C5628DE0DF}" type="slidenum">
              <a:rPr lang="en-US" smtClean="0"/>
              <a:t>9</a:t>
            </a:fld>
            <a:endParaRPr lang="en-US"/>
          </a:p>
        </p:txBody>
      </p:sp>
    </p:spTree>
    <p:extLst>
      <p:ext uri="{BB962C8B-B14F-4D97-AF65-F5344CB8AC3E}">
        <p14:creationId xmlns:p14="http://schemas.microsoft.com/office/powerpoint/2010/main" val="12286729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5646A3-E3E4-CDE4-097F-0CDF999B19A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F3A45D4-9A0B-DFFA-65C0-672C20087F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77010B-3D68-6260-E094-35A345AD6B73}"/>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7491DB16-E7E1-41B5-527D-98F44F7C8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859497-7733-4B8D-E708-063EDA0ABFB5}"/>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42116072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4A81D-98B8-E125-A307-FC0538DF08A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02921D2-C915-70D2-3E32-F1E76B3010C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DF628B-BE51-329F-91FD-3391F63675CF}"/>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2FF6D3C3-2C40-7688-8262-22E7E70761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C284C-4B2A-8320-44B0-104F3F9D46AD}"/>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29904480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7FA3393-14BA-CC0C-6580-CD8939ABA33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7B30CE-80D2-79B9-4457-80416E187C6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C7B6C6-CF60-8C96-2CFD-3FF03D0DD568}"/>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9DEEEE08-5EE2-8DB4-A26F-BA02A97348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35A24D-227E-9CF5-9D81-7E8FCBE9B3DA}"/>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1569322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97D062-2CD9-67CD-5317-18AE1A4A6F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AAE8D1B-AF13-C8F8-10F2-78092D413A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CD21FD-F770-29DF-8BE1-D78FADD80AA1}"/>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6A5C3D06-11DA-F474-CE1E-8459492D8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28C25E-8CEE-21D4-6694-0AC442FAC6CE}"/>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3164007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3D141-65CB-4FB9-9245-1AD12D26EAA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4CBB2F4-7E21-B308-E20B-6DBDF8C4138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5ACE55-92A9-4150-85C4-700CF3C656B8}"/>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98E02852-F203-2603-D792-70AFB641BB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C25B1A-E777-0CCB-05D3-2717D9F52863}"/>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2303145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B7FB5-E5B2-318C-F9AE-833C97B6845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83CE3A-2D2B-4756-092C-17116999B41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2D3C0D1-99FA-652D-FE1D-EB4C7D47B6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4F010A1-7310-1ED4-9F90-19F442071D19}"/>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6" name="Footer Placeholder 5">
            <a:extLst>
              <a:ext uri="{FF2B5EF4-FFF2-40B4-BE49-F238E27FC236}">
                <a16:creationId xmlns:a16="http://schemas.microsoft.com/office/drawing/2014/main" id="{ED3D3DBC-2687-AA26-BFBD-97B8897A9A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EBE282-8D87-2D6C-2F21-BA340B5E1CEC}"/>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1281643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326AB9-AD92-DE10-676E-7139497FB23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B0BDB4A-C98E-C21F-9020-B3FCC37B15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3CC556B-11B9-D782-0062-FEB3C4E6C2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331E11-BB0C-2C3C-6AC9-F892E5C544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98AFA8-3295-84A0-711B-BA31ABB6FEE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4974F70-0FB1-969F-06BA-9275D514D236}"/>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8" name="Footer Placeholder 7">
            <a:extLst>
              <a:ext uri="{FF2B5EF4-FFF2-40B4-BE49-F238E27FC236}">
                <a16:creationId xmlns:a16="http://schemas.microsoft.com/office/drawing/2014/main" id="{8846F41F-4FC6-5825-8691-AE31C4176F0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6ABA628-5D0C-F415-E09C-C7F25F8B4409}"/>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3965113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A2AAD-7DF4-5629-D56E-3E02D4D6E68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D1CD50C-CF67-864C-6527-91F5F9A3BF7E}"/>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4" name="Footer Placeholder 3">
            <a:extLst>
              <a:ext uri="{FF2B5EF4-FFF2-40B4-BE49-F238E27FC236}">
                <a16:creationId xmlns:a16="http://schemas.microsoft.com/office/drawing/2014/main" id="{09015D19-713F-5EFD-9773-1981B713413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2099E2-763E-8243-80F0-23B234CCB959}"/>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18473193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73795C3-F7FC-0CE0-6DE6-6725F3C11BEF}"/>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3" name="Footer Placeholder 2">
            <a:extLst>
              <a:ext uri="{FF2B5EF4-FFF2-40B4-BE49-F238E27FC236}">
                <a16:creationId xmlns:a16="http://schemas.microsoft.com/office/drawing/2014/main" id="{E5257A0B-CA22-522E-AF49-8416A795C48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453B422-8098-3356-AAD7-020345562264}"/>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11908294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6AFA6-BCB8-3882-ECBB-0CB0E74231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2209E85-FB22-DD8F-0B00-4B1B79688D1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22E3E58-BBC0-CCF7-BF0F-47CB873FE53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B3354A-95DD-5587-2DD3-B9891EA4F8F8}"/>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6" name="Footer Placeholder 5">
            <a:extLst>
              <a:ext uri="{FF2B5EF4-FFF2-40B4-BE49-F238E27FC236}">
                <a16:creationId xmlns:a16="http://schemas.microsoft.com/office/drawing/2014/main" id="{D0CD95F3-7BCE-87E9-AAFB-36B2E7FDF35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097C2AD-C4C9-0C72-4FC7-C54CEA521762}"/>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335851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B0B0A-6EA6-70DC-8C0B-27702F161E3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C26872A-AB75-8795-D139-5D43C58728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A351452-8B25-C401-498F-49B334CADB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3252B-3506-B8A9-723A-42D67B12EB30}"/>
              </a:ext>
            </a:extLst>
          </p:cNvPr>
          <p:cNvSpPr>
            <a:spLocks noGrp="1"/>
          </p:cNvSpPr>
          <p:nvPr>
            <p:ph type="dt" sz="half" idx="10"/>
          </p:nvPr>
        </p:nvSpPr>
        <p:spPr/>
        <p:txBody>
          <a:bodyPr/>
          <a:lstStyle/>
          <a:p>
            <a:fld id="{77C7364B-32BA-9040-B54F-E0FB74BCEC12}" type="datetimeFigureOut">
              <a:rPr lang="en-US" smtClean="0"/>
              <a:t>9/7/25</a:t>
            </a:fld>
            <a:endParaRPr lang="en-US"/>
          </a:p>
        </p:txBody>
      </p:sp>
      <p:sp>
        <p:nvSpPr>
          <p:cNvPr id="6" name="Footer Placeholder 5">
            <a:extLst>
              <a:ext uri="{FF2B5EF4-FFF2-40B4-BE49-F238E27FC236}">
                <a16:creationId xmlns:a16="http://schemas.microsoft.com/office/drawing/2014/main" id="{67E88BF6-3699-444E-4736-28F4C97C41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159C98-0333-B663-D23C-38F186E99F74}"/>
              </a:ext>
            </a:extLst>
          </p:cNvPr>
          <p:cNvSpPr>
            <a:spLocks noGrp="1"/>
          </p:cNvSpPr>
          <p:nvPr>
            <p:ph type="sldNum" sz="quarter" idx="12"/>
          </p:nvPr>
        </p:nvSpPr>
        <p:spPr/>
        <p:txBody>
          <a:bodyPr/>
          <a:lstStyle/>
          <a:p>
            <a:fld id="{0772CF15-0FD1-5045-A6D7-14EDCCEC0599}" type="slidenum">
              <a:rPr lang="en-US" smtClean="0"/>
              <a:t>‹#›</a:t>
            </a:fld>
            <a:endParaRPr lang="en-US"/>
          </a:p>
        </p:txBody>
      </p:sp>
    </p:spTree>
    <p:extLst>
      <p:ext uri="{BB962C8B-B14F-4D97-AF65-F5344CB8AC3E}">
        <p14:creationId xmlns:p14="http://schemas.microsoft.com/office/powerpoint/2010/main" val="3125116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DFEC1C-1006-3227-57BD-C69823EFB6D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F3E4F1F-493A-A7DB-5A8B-DF9A896B44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54B4643-AE51-8D5F-866A-53ABA6916D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7C7364B-32BA-9040-B54F-E0FB74BCEC12}" type="datetimeFigureOut">
              <a:rPr lang="en-US" smtClean="0"/>
              <a:t>9/7/25</a:t>
            </a:fld>
            <a:endParaRPr lang="en-US"/>
          </a:p>
        </p:txBody>
      </p:sp>
      <p:sp>
        <p:nvSpPr>
          <p:cNvPr id="5" name="Footer Placeholder 4">
            <a:extLst>
              <a:ext uri="{FF2B5EF4-FFF2-40B4-BE49-F238E27FC236}">
                <a16:creationId xmlns:a16="http://schemas.microsoft.com/office/drawing/2014/main" id="{DBDF2AA5-5562-25D8-740C-03299C2371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2CB35B45-E13A-9E3E-1358-E103F5EB95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772CF15-0FD1-5045-A6D7-14EDCCEC0599}" type="slidenum">
              <a:rPr lang="en-US" smtClean="0"/>
              <a:t>‹#›</a:t>
            </a:fld>
            <a:endParaRPr lang="en-US"/>
          </a:p>
        </p:txBody>
      </p:sp>
    </p:spTree>
    <p:extLst>
      <p:ext uri="{BB962C8B-B14F-4D97-AF65-F5344CB8AC3E}">
        <p14:creationId xmlns:p14="http://schemas.microsoft.com/office/powerpoint/2010/main" val="6445179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gif"/><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0.jpg"/><Relationship Id="rId4" Type="http://schemas.openxmlformats.org/officeDocument/2006/relationships/image" Target="../media/image8.jp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21.jpg"/><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22.jpg"/><Relationship Id="rId4" Type="http://schemas.openxmlformats.org/officeDocument/2006/relationships/image" Target="../media/image8.jp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20.xml.rels><?xml version="1.0" encoding="UTF-8" standalone="yes"?>
<Relationships xmlns="http://schemas.openxmlformats.org/package/2006/relationships"><Relationship Id="rId8" Type="http://schemas.openxmlformats.org/officeDocument/2006/relationships/image" Target="../media/image28.jp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jpg"/><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jp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jpg"/></Relationships>
</file>

<file path=ppt/slides/_rels/slide21.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3.png"/><Relationship Id="rId7" Type="http://schemas.openxmlformats.org/officeDocument/2006/relationships/hyperlink" Target="https://www.linkedin.com/in/manila-devaraj/" TargetMode="Externa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36.jpg"/><Relationship Id="rId11" Type="http://schemas.openxmlformats.org/officeDocument/2006/relationships/image" Target="../media/image6.jpg"/><Relationship Id="rId5" Type="http://schemas.openxmlformats.org/officeDocument/2006/relationships/image" Target="../media/image35.jpg"/><Relationship Id="rId10" Type="http://schemas.openxmlformats.org/officeDocument/2006/relationships/image" Target="../media/image5.png"/><Relationship Id="rId4" Type="http://schemas.openxmlformats.org/officeDocument/2006/relationships/image" Target="../media/image34.png"/><Relationship Id="rId9" Type="http://schemas.openxmlformats.org/officeDocument/2006/relationships/image" Target="../media/image38.emf"/></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11.jpg"/><Relationship Id="rId4" Type="http://schemas.openxmlformats.org/officeDocument/2006/relationships/image" Target="../media/image10.jp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8.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p:nvPr/>
        </p:nvSpPr>
        <p:spPr>
          <a:xfrm>
            <a:off x="9701360" y="4128132"/>
            <a:ext cx="3657600" cy="3657600"/>
          </a:xfrm>
          <a:custGeom>
            <a:avLst/>
            <a:gdLst/>
            <a:ahLst/>
            <a:cxnLst/>
            <a:rect l="l" t="t" r="r" b="b"/>
            <a:pathLst>
              <a:path w="5486400" h="5486400" extrusionOk="0">
                <a:moveTo>
                  <a:pt x="0" y="0"/>
                </a:moveTo>
                <a:lnTo>
                  <a:pt x="5486400" y="0"/>
                </a:lnTo>
                <a:lnTo>
                  <a:pt x="5486400" y="5486400"/>
                </a:lnTo>
                <a:lnTo>
                  <a:pt x="0" y="5486400"/>
                </a:lnTo>
                <a:lnTo>
                  <a:pt x="0" y="0"/>
                </a:lnTo>
                <a:close/>
              </a:path>
            </a:pathLst>
          </a:custGeom>
          <a:blipFill rotWithShape="1">
            <a:blip r:embed="rId3">
              <a:alphaModFix amt="52999"/>
            </a:blip>
            <a:stretch>
              <a:fillRect/>
            </a:stretch>
          </a:blipFill>
          <a:ln>
            <a:noFill/>
          </a:ln>
        </p:spPr>
        <p:txBody>
          <a:bodyPr spcFirstLastPara="1" wrap="square" lIns="60967" tIns="30467" rIns="60967" bIns="30467" anchor="t" anchorCtr="0">
            <a:noAutofit/>
          </a:bodyPr>
          <a:lstStyle/>
          <a:p>
            <a:pPr>
              <a:buClr>
                <a:srgbClr val="000000"/>
              </a:buClr>
              <a:buSzPts val="900"/>
            </a:pPr>
            <a:endParaRPr sz="1200">
              <a:solidFill>
                <a:schemeClr val="dk1"/>
              </a:solidFill>
              <a:latin typeface="Calibri"/>
              <a:ea typeface="Calibri"/>
              <a:cs typeface="Calibri"/>
              <a:sym typeface="Calibri"/>
            </a:endParaRPr>
          </a:p>
        </p:txBody>
      </p:sp>
      <p:sp>
        <p:nvSpPr>
          <p:cNvPr id="130" name="Google Shape;130;p25"/>
          <p:cNvSpPr/>
          <p:nvPr/>
        </p:nvSpPr>
        <p:spPr>
          <a:xfrm>
            <a:off x="10616193" y="6060950"/>
            <a:ext cx="890009" cy="222501"/>
          </a:xfrm>
          <a:custGeom>
            <a:avLst/>
            <a:gdLst/>
            <a:ahLst/>
            <a:cxnLst/>
            <a:rect l="l" t="t" r="r" b="b"/>
            <a:pathLst>
              <a:path w="1335013" h="333753" extrusionOk="0">
                <a:moveTo>
                  <a:pt x="0" y="0"/>
                </a:moveTo>
                <a:lnTo>
                  <a:pt x="1335013" y="0"/>
                </a:lnTo>
                <a:lnTo>
                  <a:pt x="1335013" y="333754"/>
                </a:lnTo>
                <a:lnTo>
                  <a:pt x="0" y="333754"/>
                </a:lnTo>
                <a:lnTo>
                  <a:pt x="0" y="0"/>
                </a:lnTo>
                <a:close/>
              </a:path>
            </a:pathLst>
          </a:custGeom>
          <a:blipFill rotWithShape="1">
            <a:blip r:embed="rId4">
              <a:alphaModFix/>
            </a:blip>
            <a:stretch>
              <a:fillRect/>
            </a:stretch>
          </a:blipFill>
          <a:ln>
            <a:noFill/>
          </a:ln>
        </p:spPr>
        <p:txBody>
          <a:bodyPr spcFirstLastPara="1" wrap="square" lIns="60967" tIns="30467" rIns="60967" bIns="30467" anchor="t" anchorCtr="0">
            <a:noAutofit/>
          </a:bodyPr>
          <a:lstStyle/>
          <a:p>
            <a:pPr>
              <a:buClr>
                <a:srgbClr val="000000"/>
              </a:buClr>
              <a:buSzPts val="900"/>
            </a:pPr>
            <a:endParaRPr sz="1200">
              <a:solidFill>
                <a:schemeClr val="dk1"/>
              </a:solidFill>
              <a:latin typeface="Calibri"/>
              <a:ea typeface="Calibri"/>
              <a:cs typeface="Calibri"/>
              <a:sym typeface="Calibri"/>
            </a:endParaRPr>
          </a:p>
        </p:txBody>
      </p:sp>
      <p:sp>
        <p:nvSpPr>
          <p:cNvPr id="132" name="Google Shape;132;p25"/>
          <p:cNvSpPr/>
          <p:nvPr/>
        </p:nvSpPr>
        <p:spPr>
          <a:xfrm>
            <a:off x="11061196" y="-477649"/>
            <a:ext cx="1651000" cy="1651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A154"/>
          </a:solidFill>
          <a:ln>
            <a:noFill/>
          </a:ln>
        </p:spPr>
        <p:txBody>
          <a:bodyPr spcFirstLastPara="1" wrap="square" lIns="60967" tIns="30467" rIns="60967" bIns="30467" anchor="t" anchorCtr="0">
            <a:noAutofit/>
          </a:bodyPr>
          <a:lstStyle/>
          <a:p>
            <a:pPr>
              <a:buClr>
                <a:srgbClr val="000000"/>
              </a:buClr>
              <a:buSzPts val="900"/>
            </a:pPr>
            <a:endParaRPr sz="1200">
              <a:solidFill>
                <a:schemeClr val="dk1"/>
              </a:solidFill>
              <a:latin typeface="Calibri"/>
              <a:ea typeface="Calibri"/>
              <a:cs typeface="Calibri"/>
              <a:sym typeface="Calibri"/>
            </a:endParaRPr>
          </a:p>
        </p:txBody>
      </p:sp>
      <p:sp>
        <p:nvSpPr>
          <p:cNvPr id="133" name="Google Shape;133;p25"/>
          <p:cNvSpPr txBox="1"/>
          <p:nvPr/>
        </p:nvSpPr>
        <p:spPr>
          <a:xfrm>
            <a:off x="1289397" y="229926"/>
            <a:ext cx="9613205" cy="1740669"/>
          </a:xfrm>
          <a:prstGeom prst="rect">
            <a:avLst/>
          </a:prstGeom>
          <a:noFill/>
          <a:ln>
            <a:noFill/>
          </a:ln>
        </p:spPr>
        <p:txBody>
          <a:bodyPr spcFirstLastPara="1" wrap="square" lIns="0" tIns="0" rIns="0" bIns="0" anchor="t" anchorCtr="0">
            <a:spAutoFit/>
          </a:bodyPr>
          <a:lstStyle/>
          <a:p>
            <a:pPr algn="ctr">
              <a:lnSpc>
                <a:spcPct val="101019"/>
              </a:lnSpc>
              <a:buClr>
                <a:srgbClr val="000000"/>
              </a:buClr>
              <a:buSzPts val="3000"/>
            </a:pPr>
            <a:r>
              <a:rPr lang="en" sz="3733" b="1" dirty="0">
                <a:solidFill>
                  <a:srgbClr val="7030A0"/>
                </a:solidFill>
                <a:latin typeface="Helvetica" pitchFamily="2" charset="0"/>
                <a:ea typeface="Helvetica Neue"/>
                <a:cs typeface="Helvetica Neue"/>
                <a:sym typeface="Helvetica Neue"/>
              </a:rPr>
              <a:t>Understanding </a:t>
            </a:r>
          </a:p>
          <a:p>
            <a:pPr algn="ctr">
              <a:lnSpc>
                <a:spcPct val="101019"/>
              </a:lnSpc>
              <a:buClr>
                <a:srgbClr val="000000"/>
              </a:buClr>
              <a:buSzPts val="3000"/>
            </a:pPr>
            <a:r>
              <a:rPr lang="en" sz="3733" b="1" dirty="0">
                <a:solidFill>
                  <a:srgbClr val="7030A0"/>
                </a:solidFill>
                <a:latin typeface="Helvetica" pitchFamily="2" charset="0"/>
                <a:ea typeface="Helvetica Neue"/>
                <a:cs typeface="Helvetica Neue"/>
                <a:sym typeface="Helvetica Neue"/>
              </a:rPr>
              <a:t>User Prioritization and Comprehension </a:t>
            </a:r>
          </a:p>
          <a:p>
            <a:pPr algn="ctr">
              <a:lnSpc>
                <a:spcPct val="101019"/>
              </a:lnSpc>
              <a:buClr>
                <a:srgbClr val="000000"/>
              </a:buClr>
              <a:buSzPts val="3000"/>
            </a:pPr>
            <a:r>
              <a:rPr lang="en" sz="3733" b="1" dirty="0">
                <a:solidFill>
                  <a:srgbClr val="7030A0"/>
                </a:solidFill>
                <a:latin typeface="Helvetica" pitchFamily="2" charset="0"/>
                <a:ea typeface="Helvetica Neue"/>
                <a:cs typeface="Helvetica Neue"/>
                <a:sym typeface="Helvetica Neue"/>
              </a:rPr>
              <a:t>of Smartphone Permissions </a:t>
            </a:r>
            <a:endParaRPr sz="3733" b="1" dirty="0">
              <a:solidFill>
                <a:srgbClr val="7030A0"/>
              </a:solidFill>
              <a:latin typeface="Helvetica" pitchFamily="2" charset="0"/>
              <a:ea typeface="Helvetica Neue"/>
              <a:cs typeface="Helvetica Neue"/>
              <a:sym typeface="Helvetica Neue"/>
            </a:endParaRPr>
          </a:p>
        </p:txBody>
      </p:sp>
      <p:sp>
        <p:nvSpPr>
          <p:cNvPr id="134" name="Google Shape;134;p25"/>
          <p:cNvSpPr/>
          <p:nvPr/>
        </p:nvSpPr>
        <p:spPr>
          <a:xfrm>
            <a:off x="-366556" y="5462229"/>
            <a:ext cx="1651000" cy="1651000"/>
          </a:xfrm>
          <a:custGeom>
            <a:avLst/>
            <a:gdLst/>
            <a:ahLst/>
            <a:cxnLst/>
            <a:rect l="l" t="t" r="r" b="b"/>
            <a:pathLst>
              <a:path w="6350000" h="6350000" extrusionOk="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DFA154"/>
          </a:solidFill>
          <a:ln>
            <a:noFill/>
          </a:ln>
        </p:spPr>
        <p:txBody>
          <a:bodyPr spcFirstLastPara="1" wrap="square" lIns="60967" tIns="30467" rIns="60967" bIns="30467" anchor="t" anchorCtr="0">
            <a:noAutofit/>
          </a:bodyPr>
          <a:lstStyle/>
          <a:p>
            <a:pPr>
              <a:buClr>
                <a:srgbClr val="000000"/>
              </a:buClr>
              <a:buSzPts val="900"/>
            </a:pPr>
            <a:endParaRPr sz="1200">
              <a:solidFill>
                <a:schemeClr val="dk1"/>
              </a:solidFill>
              <a:latin typeface="Calibri"/>
              <a:ea typeface="Calibri"/>
              <a:cs typeface="Calibri"/>
              <a:sym typeface="Calibri"/>
            </a:endParaRPr>
          </a:p>
        </p:txBody>
      </p:sp>
      <p:sp>
        <p:nvSpPr>
          <p:cNvPr id="135" name="Google Shape;135;p25"/>
          <p:cNvSpPr>
            <a:spLocks noChangeAspect="1"/>
          </p:cNvSpPr>
          <p:nvPr/>
        </p:nvSpPr>
        <p:spPr>
          <a:xfrm>
            <a:off x="940740" y="2334698"/>
            <a:ext cx="2809700" cy="3657600"/>
          </a:xfrm>
          <a:custGeom>
            <a:avLst/>
            <a:gdLst/>
            <a:ahLst/>
            <a:cxnLst/>
            <a:rect l="l" t="t" r="r" b="b"/>
            <a:pathLst>
              <a:path w="7163497" h="9325297" extrusionOk="0">
                <a:moveTo>
                  <a:pt x="0" y="0"/>
                </a:moveTo>
                <a:lnTo>
                  <a:pt x="7163497" y="0"/>
                </a:lnTo>
                <a:lnTo>
                  <a:pt x="7163497" y="9325297"/>
                </a:lnTo>
                <a:lnTo>
                  <a:pt x="0" y="9325297"/>
                </a:lnTo>
                <a:lnTo>
                  <a:pt x="0" y="0"/>
                </a:lnTo>
                <a:close/>
              </a:path>
            </a:pathLst>
          </a:custGeom>
          <a:blipFill rotWithShape="1">
            <a:blip r:embed="rId5">
              <a:alphaModFix/>
            </a:blip>
            <a:stretch>
              <a:fillRect/>
            </a:stretch>
          </a:blipFill>
          <a:ln>
            <a:noFill/>
          </a:ln>
        </p:spPr>
        <p:txBody>
          <a:bodyPr spcFirstLastPara="1" wrap="square" lIns="60967" tIns="30467" rIns="60967" bIns="30467" anchor="t" anchorCtr="0">
            <a:noAutofit/>
          </a:bodyPr>
          <a:lstStyle/>
          <a:p>
            <a:pPr>
              <a:buClr>
                <a:srgbClr val="000000"/>
              </a:buClr>
              <a:buSzPts val="900"/>
            </a:pPr>
            <a:endParaRPr sz="1200">
              <a:solidFill>
                <a:schemeClr val="dk1"/>
              </a:solidFill>
              <a:latin typeface="Calibri"/>
              <a:ea typeface="Calibri"/>
              <a:cs typeface="Calibri"/>
              <a:sym typeface="Calibri"/>
            </a:endParaRPr>
          </a:p>
        </p:txBody>
      </p:sp>
      <p:pic>
        <p:nvPicPr>
          <p:cNvPr id="136" name="Google Shape;136;p25"/>
          <p:cNvPicPr preferRelativeResize="0"/>
          <p:nvPr/>
        </p:nvPicPr>
        <p:blipFill rotWithShape="1">
          <a:blip r:embed="rId6">
            <a:alphaModFix/>
          </a:blip>
          <a:srcRect/>
          <a:stretch/>
        </p:blipFill>
        <p:spPr>
          <a:xfrm>
            <a:off x="5750044" y="5592202"/>
            <a:ext cx="907085" cy="800193"/>
          </a:xfrm>
          <a:prstGeom prst="rect">
            <a:avLst/>
          </a:prstGeom>
          <a:noFill/>
          <a:ln>
            <a:noFill/>
          </a:ln>
        </p:spPr>
      </p:pic>
      <p:pic>
        <p:nvPicPr>
          <p:cNvPr id="137" name="Google Shape;137;p25"/>
          <p:cNvPicPr preferRelativeResize="0"/>
          <p:nvPr/>
        </p:nvPicPr>
        <p:blipFill rotWithShape="1">
          <a:blip r:embed="rId7">
            <a:alphaModFix/>
          </a:blip>
          <a:srcRect/>
          <a:stretch/>
        </p:blipFill>
        <p:spPr>
          <a:xfrm>
            <a:off x="8156367" y="2729868"/>
            <a:ext cx="1750733" cy="1750733"/>
          </a:xfrm>
          <a:prstGeom prst="ellipse">
            <a:avLst/>
          </a:prstGeom>
          <a:ln w="38100" cap="rnd">
            <a:solidFill>
              <a:schemeClr val="accent2"/>
            </a:solidFill>
          </a:ln>
          <a:effectLst/>
          <a:scene3d>
            <a:camera prst="orthographicFront"/>
            <a:lightRig rig="contrasting" dir="t">
              <a:rot lat="0" lon="0" rev="3000000"/>
            </a:lightRig>
          </a:scene3d>
          <a:sp3d contourW="7620">
            <a:bevelT w="95250" h="31750"/>
            <a:contourClr>
              <a:srgbClr val="333333"/>
            </a:contourClr>
          </a:sp3d>
        </p:spPr>
      </p:pic>
      <p:sp>
        <p:nvSpPr>
          <p:cNvPr id="138" name="Google Shape;138;p25"/>
          <p:cNvSpPr txBox="1"/>
          <p:nvPr/>
        </p:nvSpPr>
        <p:spPr>
          <a:xfrm>
            <a:off x="8256867" y="4480590"/>
            <a:ext cx="1517200" cy="759284"/>
          </a:xfrm>
          <a:prstGeom prst="rect">
            <a:avLst/>
          </a:prstGeom>
          <a:noFill/>
          <a:ln>
            <a:noFill/>
          </a:ln>
        </p:spPr>
        <p:txBody>
          <a:bodyPr spcFirstLastPara="1" wrap="square" lIns="60967" tIns="30467" rIns="60967" bIns="30467" anchor="t" anchorCtr="0">
            <a:spAutoFit/>
          </a:bodyPr>
          <a:lstStyle/>
          <a:p>
            <a:pPr algn="ctr">
              <a:buClr>
                <a:srgbClr val="ED7D31"/>
              </a:buClr>
              <a:buSzPts val="1200"/>
            </a:pPr>
            <a:r>
              <a:rPr lang="en" sz="2200" b="1" dirty="0">
                <a:solidFill>
                  <a:srgbClr val="0070C0"/>
                </a:solidFill>
                <a:latin typeface="Helvetica" pitchFamily="2" charset="0"/>
                <a:ea typeface="Helvetica Neue"/>
                <a:cs typeface="Helvetica Neue"/>
                <a:sym typeface="Helvetica Neue"/>
              </a:rPr>
              <a:t>Sameer Patil</a:t>
            </a:r>
            <a:endParaRPr sz="2200" dirty="0">
              <a:solidFill>
                <a:srgbClr val="0070C0"/>
              </a:solidFill>
              <a:latin typeface="Helvetica" pitchFamily="2" charset="0"/>
              <a:ea typeface="Calibri"/>
              <a:cs typeface="Calibri"/>
              <a:sym typeface="Calibri"/>
            </a:endParaRPr>
          </a:p>
        </p:txBody>
      </p:sp>
      <p:sp>
        <p:nvSpPr>
          <p:cNvPr id="139" name="Google Shape;139;p25"/>
          <p:cNvSpPr txBox="1"/>
          <p:nvPr/>
        </p:nvSpPr>
        <p:spPr>
          <a:xfrm>
            <a:off x="4821934" y="4480590"/>
            <a:ext cx="2002400" cy="759284"/>
          </a:xfrm>
          <a:prstGeom prst="rect">
            <a:avLst/>
          </a:prstGeom>
          <a:noFill/>
          <a:ln>
            <a:noFill/>
          </a:ln>
        </p:spPr>
        <p:txBody>
          <a:bodyPr spcFirstLastPara="1" wrap="square" lIns="60967" tIns="30467" rIns="60967" bIns="30467" anchor="t" anchorCtr="0">
            <a:spAutoFit/>
          </a:bodyPr>
          <a:lstStyle/>
          <a:p>
            <a:pPr algn="ctr">
              <a:buClr>
                <a:srgbClr val="ED7D31"/>
              </a:buClr>
              <a:buSzPts val="1200"/>
            </a:pPr>
            <a:r>
              <a:rPr lang="en" sz="2200" b="1" dirty="0">
                <a:solidFill>
                  <a:srgbClr val="0070C0"/>
                </a:solidFill>
                <a:latin typeface="Helvetica" pitchFamily="2" charset="0"/>
                <a:ea typeface="Helvetica Neue"/>
                <a:cs typeface="Helvetica Neue"/>
                <a:sym typeface="Helvetica Neue"/>
              </a:rPr>
              <a:t>Manila Devaraja</a:t>
            </a:r>
            <a:endParaRPr sz="2200" dirty="0">
              <a:solidFill>
                <a:srgbClr val="0070C0"/>
              </a:solidFill>
              <a:latin typeface="Helvetica" pitchFamily="2" charset="0"/>
              <a:ea typeface="Calibri"/>
              <a:cs typeface="Calibri"/>
              <a:sym typeface="Calibri"/>
            </a:endParaRPr>
          </a:p>
        </p:txBody>
      </p:sp>
      <p:pic>
        <p:nvPicPr>
          <p:cNvPr id="140" name="Google Shape;140;p25" title="manila.jpg"/>
          <p:cNvPicPr preferRelativeResize="0"/>
          <p:nvPr/>
        </p:nvPicPr>
        <p:blipFill rotWithShape="1">
          <a:blip r:embed="rId8">
            <a:alphaModFix/>
          </a:blip>
          <a:srcRect l="8692" t="11595" r="9144" b="10686"/>
          <a:stretch/>
        </p:blipFill>
        <p:spPr>
          <a:xfrm>
            <a:off x="5001934" y="2729868"/>
            <a:ext cx="1642401" cy="1750733"/>
          </a:xfrm>
          <a:prstGeom prst="ellipse">
            <a:avLst/>
          </a:prstGeom>
          <a:ln w="38100" cap="rnd">
            <a:solidFill>
              <a:schemeClr val="accent2"/>
            </a:solidFill>
          </a:ln>
          <a:effectLst/>
          <a:scene3d>
            <a:camera prst="orthographicFront"/>
            <a:lightRig rig="contrasting" dir="t">
              <a:rot lat="0" lon="0" rev="3000000"/>
            </a:lightRig>
          </a:scene3d>
          <a:sp3d contourW="7620">
            <a:bevelT w="95250" h="31750"/>
            <a:contourClr>
              <a:srgbClr val="333333"/>
            </a:contourClr>
          </a:sp3d>
        </p:spPr>
      </p:pic>
      <p:sp>
        <p:nvSpPr>
          <p:cNvPr id="2" name="TextBox 1">
            <a:extLst>
              <a:ext uri="{FF2B5EF4-FFF2-40B4-BE49-F238E27FC236}">
                <a16:creationId xmlns:a16="http://schemas.microsoft.com/office/drawing/2014/main" id="{6A3F1E76-DF13-98AC-7B34-2C81C3B4207E}"/>
              </a:ext>
            </a:extLst>
          </p:cNvPr>
          <p:cNvSpPr txBox="1"/>
          <p:nvPr/>
        </p:nvSpPr>
        <p:spPr>
          <a:xfrm>
            <a:off x="6657129" y="5715124"/>
            <a:ext cx="2358338" cy="430887"/>
          </a:xfrm>
          <a:prstGeom prst="rect">
            <a:avLst/>
          </a:prstGeom>
          <a:noFill/>
        </p:spPr>
        <p:txBody>
          <a:bodyPr wrap="none" rtlCol="0">
            <a:spAutoFit/>
          </a:bodyPr>
          <a:lstStyle/>
          <a:p>
            <a:r>
              <a:rPr lang="en-US" sz="2133" i="1" dirty="0">
                <a:solidFill>
                  <a:srgbClr val="C3002E"/>
                </a:solidFill>
                <a:latin typeface="Helvetica" pitchFamily="2" charset="0"/>
              </a:rPr>
              <a:t>University of </a:t>
            </a:r>
            <a:r>
              <a:rPr lang="en-US" sz="2200" i="1" dirty="0">
                <a:solidFill>
                  <a:srgbClr val="C3002E"/>
                </a:solidFill>
                <a:latin typeface="Helvetica" pitchFamily="2" charset="0"/>
              </a:rPr>
              <a:t>Utah</a:t>
            </a:r>
          </a:p>
        </p:txBody>
      </p:sp>
      <p:sp>
        <p:nvSpPr>
          <p:cNvPr id="5" name="TextBox 4">
            <a:extLst>
              <a:ext uri="{FF2B5EF4-FFF2-40B4-BE49-F238E27FC236}">
                <a16:creationId xmlns:a16="http://schemas.microsoft.com/office/drawing/2014/main" id="{4BD9710D-EC99-7D3C-0EB1-D4C32BE57EFA}"/>
              </a:ext>
            </a:extLst>
          </p:cNvPr>
          <p:cNvSpPr txBox="1"/>
          <p:nvPr/>
        </p:nvSpPr>
        <p:spPr>
          <a:xfrm>
            <a:off x="4328675" y="6641897"/>
            <a:ext cx="2869696" cy="215444"/>
          </a:xfrm>
          <a:prstGeom prst="rect">
            <a:avLst/>
          </a:prstGeom>
          <a:noFill/>
        </p:spPr>
        <p:txBody>
          <a:bodyPr wrap="none" rtlCol="0">
            <a:spAutoFit/>
          </a:bodyPr>
          <a:lstStyle/>
          <a:p>
            <a:r>
              <a:rPr lang="en-US" sz="800" dirty="0">
                <a:solidFill>
                  <a:schemeClr val="bg1">
                    <a:lumMod val="65000"/>
                  </a:schemeClr>
                </a:solidFill>
                <a:latin typeface="Helvetica" pitchFamily="2" charset="0"/>
              </a:rPr>
              <a:t>This presentation uses images licensed from Adobe Stock.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56B6333-8BBB-4866-B2A6-E9B18172CF3A}"/>
              </a:ext>
            </a:extLst>
          </p:cNvPr>
          <p:cNvPicPr>
            <a:picLocks noChangeAspect="1"/>
          </p:cNvPicPr>
          <p:nvPr/>
        </p:nvPicPr>
        <p:blipFill>
          <a:blip r:embed="rId3"/>
          <a:stretch>
            <a:fillRect/>
          </a:stretch>
        </p:blipFill>
        <p:spPr>
          <a:xfrm>
            <a:off x="3011285" y="688571"/>
            <a:ext cx="6169429" cy="6169429"/>
          </a:xfrm>
          <a:prstGeom prst="rect">
            <a:avLst/>
          </a:prstGeom>
        </p:spPr>
      </p:pic>
      <p:sp>
        <p:nvSpPr>
          <p:cNvPr id="2" name="TextBox 1">
            <a:extLst>
              <a:ext uri="{FF2B5EF4-FFF2-40B4-BE49-F238E27FC236}">
                <a16:creationId xmlns:a16="http://schemas.microsoft.com/office/drawing/2014/main" id="{A1600E15-0197-DFF2-3E2B-084A42A08A53}"/>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Importance rankings were mostly aligned with the ratings.</a:t>
            </a:r>
          </a:p>
        </p:txBody>
      </p:sp>
      <p:sp>
        <p:nvSpPr>
          <p:cNvPr id="3" name="Rectangle 2">
            <a:extLst>
              <a:ext uri="{FF2B5EF4-FFF2-40B4-BE49-F238E27FC236}">
                <a16:creationId xmlns:a16="http://schemas.microsoft.com/office/drawing/2014/main" id="{6282183A-FE27-92A8-1F8F-93497989607B}"/>
              </a:ext>
            </a:extLst>
          </p:cNvPr>
          <p:cNvSpPr/>
          <p:nvPr/>
        </p:nvSpPr>
        <p:spPr>
          <a:xfrm>
            <a:off x="2435399" y="830640"/>
            <a:ext cx="7912100" cy="1421879"/>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3">
            <a:extLst>
              <a:ext uri="{FF2B5EF4-FFF2-40B4-BE49-F238E27FC236}">
                <a16:creationId xmlns:a16="http://schemas.microsoft.com/office/drawing/2014/main" id="{2FE486B4-A145-DC55-13BB-17F411B60995}"/>
              </a:ext>
            </a:extLst>
          </p:cNvPr>
          <p:cNvSpPr/>
          <p:nvPr/>
        </p:nvSpPr>
        <p:spPr>
          <a:xfrm>
            <a:off x="2435398" y="5282330"/>
            <a:ext cx="8061913" cy="1421879"/>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extLst>
      <p:ext uri="{BB962C8B-B14F-4D97-AF65-F5344CB8AC3E}">
        <p14:creationId xmlns:p14="http://schemas.microsoft.com/office/powerpoint/2010/main" val="155100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E7051455-4058-84DD-45F8-06A071FFA333}"/>
            </a:ext>
          </a:extLst>
        </p:cNvPr>
        <p:cNvGrpSpPr/>
        <p:nvPr/>
      </p:nvGrpSpPr>
      <p:grpSpPr>
        <a:xfrm>
          <a:off x="0" y="0"/>
          <a:ext cx="0" cy="0"/>
          <a:chOff x="0" y="0"/>
          <a:chExt cx="0" cy="0"/>
        </a:xfrm>
      </p:grpSpPr>
      <p:sp>
        <p:nvSpPr>
          <p:cNvPr id="191" name="Google Shape;191;p29">
            <a:extLst>
              <a:ext uri="{FF2B5EF4-FFF2-40B4-BE49-F238E27FC236}">
                <a16:creationId xmlns:a16="http://schemas.microsoft.com/office/drawing/2014/main" id="{CFAF444A-04D4-915A-6E61-6878EB6C3318}"/>
              </a:ext>
            </a:extLst>
          </p:cNvPr>
          <p:cNvSpPr/>
          <p:nvPr/>
        </p:nvSpPr>
        <p:spPr>
          <a:xfrm>
            <a:off x="2400685" y="2680841"/>
            <a:ext cx="9582800" cy="14980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2800"/>
            </a:pPr>
            <a:r>
              <a:rPr lang="en" sz="3200" b="1" dirty="0">
                <a:solidFill>
                  <a:schemeClr val="tx1">
                    <a:lumMod val="65000"/>
                    <a:lumOff val="35000"/>
                  </a:schemeClr>
                </a:solidFill>
                <a:latin typeface="Helvetica" pitchFamily="2" charset="0"/>
                <a:ea typeface="Helvetica Neue"/>
                <a:cs typeface="Helvetica Neue"/>
                <a:sym typeface="Helvetica Neue"/>
              </a:rPr>
              <a:t>Why do users consider specific permissions </a:t>
            </a:r>
            <a:r>
              <a:rPr lang="en" sz="3200" b="1" dirty="0">
                <a:solidFill>
                  <a:srgbClr val="0070C0"/>
                </a:solidFill>
                <a:latin typeface="Helvetica" pitchFamily="2" charset="0"/>
                <a:ea typeface="Helvetica Neue"/>
                <a:cs typeface="Helvetica Neue"/>
                <a:sym typeface="Helvetica Neue"/>
              </a:rPr>
              <a:t>important or unimportant</a:t>
            </a:r>
            <a:r>
              <a:rPr lang="en" sz="3200" b="1" dirty="0">
                <a:solidFill>
                  <a:schemeClr val="tx1">
                    <a:lumMod val="65000"/>
                    <a:lumOff val="35000"/>
                  </a:schemeClr>
                </a:solidFill>
                <a:latin typeface="Helvetica" pitchFamily="2" charset="0"/>
                <a:ea typeface="Helvetica Neue"/>
                <a:cs typeface="Helvetica Neue"/>
                <a:sym typeface="Helvetica Neue"/>
              </a:rPr>
              <a:t>?</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2" name="Google Shape;190;p29">
            <a:extLst>
              <a:ext uri="{FF2B5EF4-FFF2-40B4-BE49-F238E27FC236}">
                <a16:creationId xmlns:a16="http://schemas.microsoft.com/office/drawing/2014/main" id="{2527005D-40FC-C3DA-39EE-865DF59BB47E}"/>
              </a:ext>
            </a:extLst>
          </p:cNvPr>
          <p:cNvSpPr/>
          <p:nvPr/>
        </p:nvSpPr>
        <p:spPr>
          <a:xfrm>
            <a:off x="723379" y="2719600"/>
            <a:ext cx="1444400" cy="14188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RQ2</a:t>
            </a:r>
            <a:endParaRPr sz="3200" dirty="0">
              <a:solidFill>
                <a:schemeClr val="accent4"/>
              </a:solidFill>
              <a:latin typeface="Helvetica" pitchFamily="2" charset="0"/>
              <a:sym typeface="Arial"/>
            </a:endParaRPr>
          </a:p>
        </p:txBody>
      </p:sp>
    </p:spTree>
    <p:extLst>
      <p:ext uri="{BB962C8B-B14F-4D97-AF65-F5344CB8AC3E}">
        <p14:creationId xmlns:p14="http://schemas.microsoft.com/office/powerpoint/2010/main" val="16313620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pic>
        <p:nvPicPr>
          <p:cNvPr id="387" name="Google Shape;387;p42"/>
          <p:cNvPicPr preferRelativeResize="0"/>
          <p:nvPr/>
        </p:nvPicPr>
        <p:blipFill rotWithShape="1">
          <a:blip r:embed="rId3">
            <a:alphaModFix/>
          </a:blip>
          <a:srcRect/>
          <a:stretch/>
        </p:blipFill>
        <p:spPr>
          <a:xfrm>
            <a:off x="569811" y="5286867"/>
            <a:ext cx="1446468" cy="1408395"/>
          </a:xfrm>
          <a:prstGeom prst="rect">
            <a:avLst/>
          </a:prstGeom>
          <a:noFill/>
          <a:ln>
            <a:noFill/>
          </a:ln>
        </p:spPr>
      </p:pic>
      <p:sp>
        <p:nvSpPr>
          <p:cNvPr id="383" name="Google Shape;383;p42"/>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sp>
        <p:nvSpPr>
          <p:cNvPr id="385" name="Google Shape;385;p42"/>
          <p:cNvSpPr/>
          <p:nvPr/>
        </p:nvSpPr>
        <p:spPr>
          <a:xfrm>
            <a:off x="2091851" y="4432218"/>
            <a:ext cx="9530338" cy="1282400"/>
          </a:xfrm>
          <a:prstGeom prst="wedgeRoundRectCallout">
            <a:avLst>
              <a:gd name="adj1" fmla="val -52564"/>
              <a:gd name="adj2" fmla="val 78322"/>
              <a:gd name="adj3" fmla="val 0"/>
            </a:avLst>
          </a:prstGeom>
          <a:noFill/>
          <a:ln w="8925" cap="flat" cmpd="sng">
            <a:solidFill>
              <a:schemeClr val="dk2"/>
            </a:solidFill>
            <a:prstDash val="solid"/>
            <a:round/>
            <a:headEnd type="none" w="sm" len="sm"/>
            <a:tailEnd type="none" w="sm" len="sm"/>
          </a:ln>
        </p:spPr>
        <p:txBody>
          <a:bodyPr spcFirstLastPara="1" wrap="square" lIns="114167" tIns="114167" rIns="114167" bIns="114167" anchor="ctr" anchorCtr="0">
            <a:noAutofit/>
          </a:bodyPr>
          <a:lstStyle/>
          <a:p>
            <a:pPr>
              <a:lnSpc>
                <a:spcPct val="115000"/>
              </a:lnSpc>
              <a:buClr>
                <a:schemeClr val="dk1"/>
              </a:buClr>
              <a:buSzPts val="1030"/>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ea typeface="Helvetica Neue"/>
                <a:cs typeface="Helvetica Neue"/>
                <a:sym typeface="Helvetica Neue"/>
              </a:rPr>
              <a:t>Calendar is very important because it helps in </a:t>
            </a:r>
            <a:r>
              <a:rPr lang="en-US" sz="2400" i="1" dirty="0">
                <a:solidFill>
                  <a:srgbClr val="7030A0"/>
                </a:solidFill>
                <a:latin typeface="Helvetica" pitchFamily="2" charset="0"/>
                <a:ea typeface="Helvetica Neue"/>
                <a:cs typeface="Helvetica Neue"/>
                <a:sym typeface="Helvetica Neue"/>
              </a:rPr>
              <a:t>event management</a:t>
            </a:r>
            <a:r>
              <a:rPr lang="en-US"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30"/>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Calendar</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P032, Android, Woman, 40</a:t>
            </a:r>
            <a:r>
              <a:rPr lang="en" sz="2400" dirty="0">
                <a:solidFill>
                  <a:schemeClr val="tx1">
                    <a:lumMod val="75000"/>
                    <a:lumOff val="25000"/>
                  </a:schemeClr>
                </a:solidFill>
                <a:latin typeface="Helvetica" pitchFamily="2" charset="0"/>
                <a:ea typeface="Helvetica Neue"/>
                <a:cs typeface="Helvetica Neue"/>
                <a:sym typeface="Helvetica Neue"/>
              </a:rPr>
              <a:t>]</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386" name="Google Shape;386;p42"/>
          <p:cNvSpPr/>
          <p:nvPr/>
        </p:nvSpPr>
        <p:spPr>
          <a:xfrm>
            <a:off x="2091851" y="2134567"/>
            <a:ext cx="7208000" cy="1282400"/>
          </a:xfrm>
          <a:prstGeom prst="wedgeRoundRectCallout">
            <a:avLst>
              <a:gd name="adj1" fmla="val 61427"/>
              <a:gd name="adj2" fmla="val 84561"/>
              <a:gd name="adj3" fmla="val 0"/>
            </a:avLst>
          </a:prstGeom>
          <a:noFill/>
          <a:ln w="9000" cap="flat" cmpd="sng">
            <a:solidFill>
              <a:schemeClr val="dk2"/>
            </a:solidFill>
            <a:prstDash val="solid"/>
            <a:round/>
            <a:headEnd type="none" w="sm" len="sm"/>
            <a:tailEnd type="none" w="sm" len="sm"/>
          </a:ln>
        </p:spPr>
        <p:txBody>
          <a:bodyPr spcFirstLastPara="1" wrap="square" lIns="115300" tIns="115300" rIns="115300" bIns="115300" anchor="ctr" anchorCtr="0">
            <a:noAutofit/>
          </a:bodyPr>
          <a:lstStyle/>
          <a:p>
            <a:pPr>
              <a:lnSpc>
                <a:spcPct val="115000"/>
              </a:lnSpc>
              <a:buClr>
                <a:schemeClr val="dk1"/>
              </a:buClr>
              <a:buSzPts val="1041"/>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rPr>
              <a:t>So I’m able to </a:t>
            </a:r>
            <a:r>
              <a:rPr lang="en-US" sz="2400" i="1" dirty="0">
                <a:solidFill>
                  <a:srgbClr val="7030A0"/>
                </a:solidFill>
                <a:latin typeface="Helvetica" pitchFamily="2" charset="0"/>
              </a:rPr>
              <a:t>use Maps, Weather, Uber</a:t>
            </a:r>
            <a:r>
              <a:rPr lang="en"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41"/>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Location</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P053, Android, Man, 69</a:t>
            </a:r>
            <a:r>
              <a:rPr lang="en" sz="2400" dirty="0">
                <a:solidFill>
                  <a:schemeClr val="tx1">
                    <a:lumMod val="75000"/>
                    <a:lumOff val="25000"/>
                  </a:schemeClr>
                </a:solidFill>
                <a:latin typeface="Helvetica" pitchFamily="2" charset="0"/>
                <a:ea typeface="Helvetica Neue"/>
                <a:cs typeface="Helvetica Neue"/>
                <a:sym typeface="Helvetica Neue"/>
              </a:rPr>
              <a:t>] </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2" name="TextBox 1">
            <a:extLst>
              <a:ext uri="{FF2B5EF4-FFF2-40B4-BE49-F238E27FC236}">
                <a16:creationId xmlns:a16="http://schemas.microsoft.com/office/drawing/2014/main" id="{C6B6E088-CB7E-0CD2-EBBC-ABC682FD7F7E}"/>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Participants ascribed importance based on multiple factors. </a:t>
            </a:r>
          </a:p>
        </p:txBody>
      </p:sp>
      <p:sp>
        <p:nvSpPr>
          <p:cNvPr id="3" name="TextBox 2">
            <a:extLst>
              <a:ext uri="{FF2B5EF4-FFF2-40B4-BE49-F238E27FC236}">
                <a16:creationId xmlns:a16="http://schemas.microsoft.com/office/drawing/2014/main" id="{4676C686-948C-E531-2173-D2A9E50E94F2}"/>
              </a:ext>
            </a:extLst>
          </p:cNvPr>
          <p:cNvSpPr txBox="1"/>
          <p:nvPr/>
        </p:nvSpPr>
        <p:spPr>
          <a:xfrm>
            <a:off x="428080" y="1258232"/>
            <a:ext cx="2422458" cy="523220"/>
          </a:xfrm>
          <a:prstGeom prst="rect">
            <a:avLst/>
          </a:prstGeom>
          <a:noFill/>
        </p:spPr>
        <p:txBody>
          <a:bodyPr wrap="none" rtlCol="0">
            <a:spAutoFit/>
          </a:bodyPr>
          <a:lstStyle/>
          <a:p>
            <a:r>
              <a:rPr lang="en-US" sz="2800" b="1" dirty="0">
                <a:solidFill>
                  <a:srgbClr val="7030A0"/>
                </a:solidFill>
                <a:latin typeface="Helvetica" pitchFamily="2" charset="0"/>
              </a:rPr>
              <a:t>Personal use</a:t>
            </a:r>
          </a:p>
        </p:txBody>
      </p:sp>
      <p:pic>
        <p:nvPicPr>
          <p:cNvPr id="4" name="Google Shape;384;p42">
            <a:extLst>
              <a:ext uri="{FF2B5EF4-FFF2-40B4-BE49-F238E27FC236}">
                <a16:creationId xmlns:a16="http://schemas.microsoft.com/office/drawing/2014/main" id="{394AEF36-8FFA-1396-D987-F11C9A2E819F}"/>
              </a:ext>
            </a:extLst>
          </p:cNvPr>
          <p:cNvPicPr preferRelativeResize="0"/>
          <p:nvPr/>
        </p:nvPicPr>
        <p:blipFill rotWithShape="1">
          <a:blip r:embed="rId4">
            <a:alphaModFix/>
          </a:blip>
          <a:srcRect/>
          <a:stretch/>
        </p:blipFill>
        <p:spPr>
          <a:xfrm>
            <a:off x="10100149" y="2953711"/>
            <a:ext cx="1231644" cy="124421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6CC848F2-7589-6254-5C56-452F756668D7}"/>
            </a:ext>
          </a:extLst>
        </p:cNvPr>
        <p:cNvGrpSpPr/>
        <p:nvPr/>
      </p:nvGrpSpPr>
      <p:grpSpPr>
        <a:xfrm>
          <a:off x="0" y="0"/>
          <a:ext cx="0" cy="0"/>
          <a:chOff x="0" y="0"/>
          <a:chExt cx="0" cy="0"/>
        </a:xfrm>
      </p:grpSpPr>
      <p:pic>
        <p:nvPicPr>
          <p:cNvPr id="5" name="Google Shape;387;p42">
            <a:extLst>
              <a:ext uri="{FF2B5EF4-FFF2-40B4-BE49-F238E27FC236}">
                <a16:creationId xmlns:a16="http://schemas.microsoft.com/office/drawing/2014/main" id="{A77A456F-1F07-F3F8-3C6C-AC84D5D10918}"/>
              </a:ext>
            </a:extLst>
          </p:cNvPr>
          <p:cNvPicPr preferRelativeResize="0"/>
          <p:nvPr/>
        </p:nvPicPr>
        <p:blipFill rotWithShape="1">
          <a:blip r:embed="rId3">
            <a:alphaModFix/>
          </a:blip>
          <a:srcRect/>
          <a:stretch/>
        </p:blipFill>
        <p:spPr>
          <a:xfrm>
            <a:off x="428080" y="5341014"/>
            <a:ext cx="1446468" cy="1408395"/>
          </a:xfrm>
          <a:prstGeom prst="rect">
            <a:avLst/>
          </a:prstGeom>
          <a:noFill/>
          <a:ln>
            <a:noFill/>
          </a:ln>
        </p:spPr>
      </p:pic>
      <p:sp>
        <p:nvSpPr>
          <p:cNvPr id="383" name="Google Shape;383;p42">
            <a:extLst>
              <a:ext uri="{FF2B5EF4-FFF2-40B4-BE49-F238E27FC236}">
                <a16:creationId xmlns:a16="http://schemas.microsoft.com/office/drawing/2014/main" id="{4406DDE3-733A-86BF-8550-1A05869B7A02}"/>
              </a:ext>
            </a:extLst>
          </p:cNvPr>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sp>
        <p:nvSpPr>
          <p:cNvPr id="385" name="Google Shape;385;p42">
            <a:extLst>
              <a:ext uri="{FF2B5EF4-FFF2-40B4-BE49-F238E27FC236}">
                <a16:creationId xmlns:a16="http://schemas.microsoft.com/office/drawing/2014/main" id="{7F39E760-95B6-FF64-4509-3A12AE793B52}"/>
              </a:ext>
            </a:extLst>
          </p:cNvPr>
          <p:cNvSpPr/>
          <p:nvPr/>
        </p:nvSpPr>
        <p:spPr>
          <a:xfrm>
            <a:off x="2118200" y="4254168"/>
            <a:ext cx="9645720" cy="1516691"/>
          </a:xfrm>
          <a:prstGeom prst="wedgeRoundRectCallout">
            <a:avLst>
              <a:gd name="adj1" fmla="val -52564"/>
              <a:gd name="adj2" fmla="val 78322"/>
              <a:gd name="adj3" fmla="val 0"/>
            </a:avLst>
          </a:prstGeom>
          <a:noFill/>
          <a:ln w="8925" cap="flat" cmpd="sng">
            <a:solidFill>
              <a:schemeClr val="dk2"/>
            </a:solidFill>
            <a:prstDash val="solid"/>
            <a:round/>
            <a:headEnd type="none" w="sm" len="sm"/>
            <a:tailEnd type="none" w="sm" len="sm"/>
          </a:ln>
        </p:spPr>
        <p:txBody>
          <a:bodyPr spcFirstLastPara="1" wrap="square" lIns="114167" tIns="114167" rIns="114167" bIns="114167" anchor="ctr" anchorCtr="0">
            <a:noAutofit/>
          </a:bodyPr>
          <a:lstStyle/>
          <a:p>
            <a:pPr>
              <a:lnSpc>
                <a:spcPct val="115000"/>
              </a:lnSpc>
              <a:buClr>
                <a:schemeClr val="dk1"/>
              </a:buClr>
              <a:buSzPts val="1030"/>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ea typeface="Helvetica Neue"/>
                <a:cs typeface="Helvetica Neue"/>
                <a:sym typeface="Helvetica Neue"/>
              </a:rPr>
              <a:t>I think it can’t give a proper reading. So </a:t>
            </a:r>
            <a:r>
              <a:rPr lang="en-US" sz="2400" i="1" dirty="0">
                <a:solidFill>
                  <a:srgbClr val="7030A0"/>
                </a:solidFill>
                <a:latin typeface="Helvetica" pitchFamily="2" charset="0"/>
                <a:ea typeface="Helvetica Neue"/>
                <a:cs typeface="Helvetica Neue"/>
                <a:sym typeface="Helvetica Neue"/>
              </a:rPr>
              <a:t>I don’t use it</a:t>
            </a:r>
            <a:r>
              <a:rPr lang="en-US"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30"/>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Physical Activity / Motion &amp; Fitness</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P117, Android, Woman, 34</a:t>
            </a:r>
            <a:r>
              <a:rPr lang="en" sz="2400" dirty="0">
                <a:solidFill>
                  <a:schemeClr val="tx1">
                    <a:lumMod val="75000"/>
                    <a:lumOff val="25000"/>
                  </a:schemeClr>
                </a:solidFill>
                <a:latin typeface="Helvetica" pitchFamily="2" charset="0"/>
                <a:ea typeface="Helvetica Neue"/>
                <a:cs typeface="Helvetica Neue"/>
                <a:sym typeface="Helvetica Neue"/>
              </a:rPr>
              <a:t>]</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386" name="Google Shape;386;p42">
            <a:extLst>
              <a:ext uri="{FF2B5EF4-FFF2-40B4-BE49-F238E27FC236}">
                <a16:creationId xmlns:a16="http://schemas.microsoft.com/office/drawing/2014/main" id="{5F567AE0-E116-D06B-08D7-13DD624F91CA}"/>
              </a:ext>
            </a:extLst>
          </p:cNvPr>
          <p:cNvSpPr/>
          <p:nvPr/>
        </p:nvSpPr>
        <p:spPr>
          <a:xfrm>
            <a:off x="1478208" y="1793485"/>
            <a:ext cx="8789509" cy="1635515"/>
          </a:xfrm>
          <a:prstGeom prst="wedgeRoundRectCallout">
            <a:avLst>
              <a:gd name="adj1" fmla="val 56212"/>
              <a:gd name="adj2" fmla="val 72658"/>
              <a:gd name="adj3" fmla="val 0"/>
            </a:avLst>
          </a:prstGeom>
          <a:noFill/>
          <a:ln w="9000" cap="flat" cmpd="sng">
            <a:solidFill>
              <a:schemeClr val="dk2"/>
            </a:solidFill>
            <a:prstDash val="solid"/>
            <a:round/>
            <a:headEnd type="none" w="sm" len="sm"/>
            <a:tailEnd type="none" w="sm" len="sm"/>
          </a:ln>
        </p:spPr>
        <p:txBody>
          <a:bodyPr spcFirstLastPara="1" wrap="square" lIns="115300" tIns="115300" rIns="115300" bIns="115300" anchor="ctr" anchorCtr="0">
            <a:noAutofit/>
          </a:bodyPr>
          <a:lstStyle/>
          <a:p>
            <a:pPr>
              <a:lnSpc>
                <a:spcPct val="115000"/>
              </a:lnSpc>
              <a:buClr>
                <a:schemeClr val="dk1"/>
              </a:buClr>
              <a:buSzPts val="1041"/>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rPr>
              <a:t>I may </a:t>
            </a:r>
            <a:r>
              <a:rPr lang="en-US" sz="2400" i="1" dirty="0">
                <a:solidFill>
                  <a:srgbClr val="7030A0"/>
                </a:solidFill>
                <a:latin typeface="Helvetica" pitchFamily="2" charset="0"/>
              </a:rPr>
              <a:t>not frequently engage in activities or use apps </a:t>
            </a:r>
            <a:r>
              <a:rPr lang="en-US" sz="2400" i="1" dirty="0">
                <a:solidFill>
                  <a:schemeClr val="tx1">
                    <a:lumMod val="75000"/>
                    <a:lumOff val="25000"/>
                  </a:schemeClr>
                </a:solidFill>
                <a:latin typeface="Helvetica" pitchFamily="2" charset="0"/>
              </a:rPr>
              <a:t>that rely on nearby device interactions or proximity-based services</a:t>
            </a:r>
            <a:r>
              <a:rPr lang="en"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41"/>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Nearby Interactions</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P099, iOS, Woman, 34</a:t>
            </a:r>
            <a:r>
              <a:rPr lang="en" sz="2400" dirty="0">
                <a:solidFill>
                  <a:schemeClr val="tx1">
                    <a:lumMod val="75000"/>
                    <a:lumOff val="25000"/>
                  </a:schemeClr>
                </a:solidFill>
                <a:latin typeface="Helvetica" pitchFamily="2" charset="0"/>
                <a:ea typeface="Helvetica Neue"/>
                <a:cs typeface="Helvetica Neue"/>
                <a:sym typeface="Helvetica Neue"/>
              </a:rPr>
              <a:t>] </a:t>
            </a:r>
            <a:endParaRPr sz="2400" dirty="0">
              <a:solidFill>
                <a:schemeClr val="tx1">
                  <a:lumMod val="75000"/>
                  <a:lumOff val="25000"/>
                </a:schemeClr>
              </a:solidFill>
              <a:latin typeface="Helvetica" pitchFamily="2" charset="0"/>
              <a:ea typeface="Helvetica Neue"/>
              <a:cs typeface="Helvetica Neue"/>
              <a:sym typeface="Helvetica Neue"/>
            </a:endParaRPr>
          </a:p>
        </p:txBody>
      </p:sp>
      <p:pic>
        <p:nvPicPr>
          <p:cNvPr id="387" name="Google Shape;387;p42">
            <a:extLst>
              <a:ext uri="{FF2B5EF4-FFF2-40B4-BE49-F238E27FC236}">
                <a16:creationId xmlns:a16="http://schemas.microsoft.com/office/drawing/2014/main" id="{20D78F34-0A6F-B51E-CAF0-D3E6C9B1EAE9}"/>
              </a:ext>
            </a:extLst>
          </p:cNvPr>
          <p:cNvPicPr preferRelativeResize="0"/>
          <p:nvPr/>
        </p:nvPicPr>
        <p:blipFill rotWithShape="1">
          <a:blip r:embed="rId3">
            <a:alphaModFix/>
          </a:blip>
          <a:srcRect/>
          <a:stretch/>
        </p:blipFill>
        <p:spPr>
          <a:xfrm>
            <a:off x="10745532" y="2845773"/>
            <a:ext cx="1446468" cy="1408395"/>
          </a:xfrm>
          <a:prstGeom prst="rect">
            <a:avLst/>
          </a:prstGeom>
          <a:noFill/>
          <a:ln>
            <a:noFill/>
          </a:ln>
        </p:spPr>
      </p:pic>
      <p:sp>
        <p:nvSpPr>
          <p:cNvPr id="2" name="TextBox 1">
            <a:extLst>
              <a:ext uri="{FF2B5EF4-FFF2-40B4-BE49-F238E27FC236}">
                <a16:creationId xmlns:a16="http://schemas.microsoft.com/office/drawing/2014/main" id="{50212096-CE8D-2709-FFFB-7FB8D12C90D0}"/>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Participants ascribed importance based on multiple factors. </a:t>
            </a:r>
          </a:p>
        </p:txBody>
      </p:sp>
      <p:sp>
        <p:nvSpPr>
          <p:cNvPr id="3" name="TextBox 2">
            <a:extLst>
              <a:ext uri="{FF2B5EF4-FFF2-40B4-BE49-F238E27FC236}">
                <a16:creationId xmlns:a16="http://schemas.microsoft.com/office/drawing/2014/main" id="{5003352C-9814-3DD5-246E-31C2D95A5823}"/>
              </a:ext>
            </a:extLst>
          </p:cNvPr>
          <p:cNvSpPr txBox="1"/>
          <p:nvPr/>
        </p:nvSpPr>
        <p:spPr>
          <a:xfrm>
            <a:off x="428080" y="1258232"/>
            <a:ext cx="2422458" cy="523220"/>
          </a:xfrm>
          <a:prstGeom prst="rect">
            <a:avLst/>
          </a:prstGeom>
          <a:noFill/>
        </p:spPr>
        <p:txBody>
          <a:bodyPr wrap="none" rtlCol="0">
            <a:spAutoFit/>
          </a:bodyPr>
          <a:lstStyle/>
          <a:p>
            <a:r>
              <a:rPr lang="en-US" sz="2800" b="1" dirty="0">
                <a:solidFill>
                  <a:srgbClr val="7030A0"/>
                </a:solidFill>
                <a:latin typeface="Helvetica" pitchFamily="2" charset="0"/>
              </a:rPr>
              <a:t>Personal use</a:t>
            </a:r>
          </a:p>
        </p:txBody>
      </p:sp>
    </p:spTree>
    <p:extLst>
      <p:ext uri="{BB962C8B-B14F-4D97-AF65-F5344CB8AC3E}">
        <p14:creationId xmlns:p14="http://schemas.microsoft.com/office/powerpoint/2010/main" val="112290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C9A228AA-7D26-F3E9-525D-343CA7BD2415}"/>
            </a:ext>
          </a:extLst>
        </p:cNvPr>
        <p:cNvGrpSpPr/>
        <p:nvPr/>
      </p:nvGrpSpPr>
      <p:grpSpPr>
        <a:xfrm>
          <a:off x="0" y="0"/>
          <a:ext cx="0" cy="0"/>
          <a:chOff x="0" y="0"/>
          <a:chExt cx="0" cy="0"/>
        </a:xfrm>
      </p:grpSpPr>
      <p:sp>
        <p:nvSpPr>
          <p:cNvPr id="386" name="Google Shape;386;p42">
            <a:extLst>
              <a:ext uri="{FF2B5EF4-FFF2-40B4-BE49-F238E27FC236}">
                <a16:creationId xmlns:a16="http://schemas.microsoft.com/office/drawing/2014/main" id="{76530635-930B-77BF-9E70-40614853F3EA}"/>
              </a:ext>
            </a:extLst>
          </p:cNvPr>
          <p:cNvSpPr/>
          <p:nvPr/>
        </p:nvSpPr>
        <p:spPr>
          <a:xfrm>
            <a:off x="1478208" y="1777899"/>
            <a:ext cx="9113706" cy="1635515"/>
          </a:xfrm>
          <a:prstGeom prst="wedgeRoundRectCallout">
            <a:avLst>
              <a:gd name="adj1" fmla="val 51682"/>
              <a:gd name="adj2" fmla="val 67677"/>
              <a:gd name="adj3" fmla="val 0"/>
            </a:avLst>
          </a:prstGeom>
          <a:noFill/>
          <a:ln w="9000" cap="flat" cmpd="sng">
            <a:solidFill>
              <a:schemeClr val="dk2"/>
            </a:solidFill>
            <a:prstDash val="solid"/>
            <a:round/>
            <a:headEnd type="none" w="sm" len="sm"/>
            <a:tailEnd type="none" w="sm" len="sm"/>
          </a:ln>
        </p:spPr>
        <p:txBody>
          <a:bodyPr spcFirstLastPara="1" wrap="square" lIns="115300" tIns="115300" rIns="115300" bIns="115300" anchor="ctr" anchorCtr="0">
            <a:noAutofit/>
          </a:bodyPr>
          <a:lstStyle/>
          <a:p>
            <a:pPr>
              <a:lnSpc>
                <a:spcPct val="115000"/>
              </a:lnSpc>
              <a:buClr>
                <a:schemeClr val="dk1"/>
              </a:buClr>
              <a:buSzPts val="1041"/>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rPr>
              <a:t>Because I </a:t>
            </a:r>
            <a:r>
              <a:rPr lang="en-US" sz="2400" i="1" dirty="0">
                <a:solidFill>
                  <a:srgbClr val="7030A0"/>
                </a:solidFill>
                <a:latin typeface="Helvetica" pitchFamily="2" charset="0"/>
              </a:rPr>
              <a:t>want control </a:t>
            </a:r>
            <a:r>
              <a:rPr lang="en-US" sz="2400" i="1" dirty="0">
                <a:solidFill>
                  <a:schemeClr val="tx1">
                    <a:lumMod val="75000"/>
                    <a:lumOff val="25000"/>
                  </a:schemeClr>
                </a:solidFill>
                <a:latin typeface="Helvetica" pitchFamily="2" charset="0"/>
              </a:rPr>
              <a:t>over who and what has access to my call logs. It’s </a:t>
            </a:r>
            <a:r>
              <a:rPr lang="en-US" sz="2400" i="1" dirty="0">
                <a:solidFill>
                  <a:srgbClr val="7030A0"/>
                </a:solidFill>
                <a:latin typeface="Helvetica" pitchFamily="2" charset="0"/>
              </a:rPr>
              <a:t>not anyone’s business </a:t>
            </a:r>
            <a:r>
              <a:rPr lang="en-US" sz="2400" i="1" dirty="0">
                <a:solidFill>
                  <a:schemeClr val="tx1">
                    <a:lumMod val="75000"/>
                    <a:lumOff val="25000"/>
                  </a:schemeClr>
                </a:solidFill>
                <a:latin typeface="Helvetica" pitchFamily="2" charset="0"/>
              </a:rPr>
              <a:t>whom I call or who calls me.</a:t>
            </a:r>
            <a:r>
              <a:rPr lang="en" sz="2400" i="1" dirty="0">
                <a:solidFill>
                  <a:schemeClr val="tx1">
                    <a:lumMod val="75000"/>
                    <a:lumOff val="25000"/>
                  </a:schemeClr>
                </a:solidFill>
                <a:latin typeface="Helvetica" pitchFamily="2" charset="0"/>
                <a:ea typeface="Helvetica Neue"/>
                <a:cs typeface="Helvetica Neue"/>
                <a:sym typeface="Helvetica Neue"/>
              </a:rPr>
              <a:t>”</a:t>
            </a:r>
            <a:endParaRPr sz="2400" i="1" dirty="0">
              <a:solidFill>
                <a:schemeClr val="tx1">
                  <a:lumMod val="75000"/>
                  <a:lumOff val="25000"/>
                </a:schemeClr>
              </a:solidFill>
              <a:latin typeface="Helvetica" pitchFamily="2" charset="0"/>
              <a:ea typeface="Helvetica Neue"/>
              <a:cs typeface="Helvetica Neue"/>
              <a:sym typeface="Helvetica Neue"/>
            </a:endParaRPr>
          </a:p>
          <a:p>
            <a:pPr algn="ctr">
              <a:lnSpc>
                <a:spcPct val="115000"/>
              </a:lnSpc>
              <a:buClr>
                <a:srgbClr val="000000"/>
              </a:buClr>
              <a:buSzPts val="1324"/>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Call Logs</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P096, Android, Man, 50</a:t>
            </a:r>
            <a:r>
              <a:rPr lang="en" sz="2400" dirty="0">
                <a:solidFill>
                  <a:schemeClr val="tx1">
                    <a:lumMod val="75000"/>
                    <a:lumOff val="25000"/>
                  </a:schemeClr>
                </a:solidFill>
                <a:latin typeface="Helvetica" pitchFamily="2" charset="0"/>
                <a:ea typeface="Helvetica Neue"/>
                <a:cs typeface="Helvetica Neue"/>
                <a:sym typeface="Helvetica Neue"/>
              </a:rPr>
              <a:t>] </a:t>
            </a:r>
            <a:endParaRPr sz="2400" dirty="0">
              <a:solidFill>
                <a:schemeClr val="tx1">
                  <a:lumMod val="75000"/>
                  <a:lumOff val="25000"/>
                </a:schemeClr>
              </a:solidFill>
              <a:latin typeface="Helvetica" pitchFamily="2" charset="0"/>
              <a:ea typeface="Helvetica Neue"/>
              <a:cs typeface="Helvetica Neue"/>
              <a:sym typeface="Helvetica Neue"/>
            </a:endParaRPr>
          </a:p>
        </p:txBody>
      </p:sp>
      <p:pic>
        <p:nvPicPr>
          <p:cNvPr id="4" name="Google Shape;384;p42">
            <a:extLst>
              <a:ext uri="{FF2B5EF4-FFF2-40B4-BE49-F238E27FC236}">
                <a16:creationId xmlns:a16="http://schemas.microsoft.com/office/drawing/2014/main" id="{44833C0C-1F55-A047-02B0-E4EC9E7CCF4E}"/>
              </a:ext>
            </a:extLst>
          </p:cNvPr>
          <p:cNvPicPr preferRelativeResize="0"/>
          <p:nvPr/>
        </p:nvPicPr>
        <p:blipFill rotWithShape="1">
          <a:blip r:embed="rId3">
            <a:alphaModFix/>
          </a:blip>
          <a:srcRect/>
          <a:stretch/>
        </p:blipFill>
        <p:spPr>
          <a:xfrm>
            <a:off x="10731916" y="3007994"/>
            <a:ext cx="1231644" cy="1244216"/>
          </a:xfrm>
          <a:prstGeom prst="rect">
            <a:avLst/>
          </a:prstGeom>
          <a:noFill/>
          <a:ln>
            <a:noFill/>
          </a:ln>
        </p:spPr>
      </p:pic>
      <p:pic>
        <p:nvPicPr>
          <p:cNvPr id="5" name="Google Shape;387;p42">
            <a:extLst>
              <a:ext uri="{FF2B5EF4-FFF2-40B4-BE49-F238E27FC236}">
                <a16:creationId xmlns:a16="http://schemas.microsoft.com/office/drawing/2014/main" id="{FCDF1971-F875-7CB1-6D0A-99ED4E02791D}"/>
              </a:ext>
            </a:extLst>
          </p:cNvPr>
          <p:cNvPicPr preferRelativeResize="0"/>
          <p:nvPr/>
        </p:nvPicPr>
        <p:blipFill rotWithShape="1">
          <a:blip r:embed="rId4">
            <a:alphaModFix/>
          </a:blip>
          <a:srcRect/>
          <a:stretch/>
        </p:blipFill>
        <p:spPr>
          <a:xfrm>
            <a:off x="645382" y="5426526"/>
            <a:ext cx="1446468" cy="1408395"/>
          </a:xfrm>
          <a:prstGeom prst="rect">
            <a:avLst/>
          </a:prstGeom>
          <a:noFill/>
          <a:ln>
            <a:noFill/>
          </a:ln>
        </p:spPr>
      </p:pic>
      <p:sp>
        <p:nvSpPr>
          <p:cNvPr id="383" name="Google Shape;383;p42">
            <a:extLst>
              <a:ext uri="{FF2B5EF4-FFF2-40B4-BE49-F238E27FC236}">
                <a16:creationId xmlns:a16="http://schemas.microsoft.com/office/drawing/2014/main" id="{22331F1F-D985-6EB2-B0B4-D7C10435A244}"/>
              </a:ext>
            </a:extLst>
          </p:cNvPr>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sp>
        <p:nvSpPr>
          <p:cNvPr id="385" name="Google Shape;385;p42">
            <a:extLst>
              <a:ext uri="{FF2B5EF4-FFF2-40B4-BE49-F238E27FC236}">
                <a16:creationId xmlns:a16="http://schemas.microsoft.com/office/drawing/2014/main" id="{68DAFCBA-A84C-6E01-D74C-8CFC5054624E}"/>
              </a:ext>
            </a:extLst>
          </p:cNvPr>
          <p:cNvSpPr/>
          <p:nvPr/>
        </p:nvSpPr>
        <p:spPr>
          <a:xfrm>
            <a:off x="2091851" y="4528521"/>
            <a:ext cx="9645720" cy="1516691"/>
          </a:xfrm>
          <a:prstGeom prst="wedgeRoundRectCallout">
            <a:avLst>
              <a:gd name="adj1" fmla="val -52564"/>
              <a:gd name="adj2" fmla="val 78322"/>
              <a:gd name="adj3" fmla="val 0"/>
            </a:avLst>
          </a:prstGeom>
          <a:noFill/>
          <a:ln w="8925" cap="flat" cmpd="sng">
            <a:solidFill>
              <a:schemeClr val="dk2"/>
            </a:solidFill>
            <a:prstDash val="solid"/>
            <a:round/>
            <a:headEnd type="none" w="sm" len="sm"/>
            <a:tailEnd type="none" w="sm" len="sm"/>
          </a:ln>
        </p:spPr>
        <p:txBody>
          <a:bodyPr spcFirstLastPara="1" wrap="square" lIns="114167" tIns="114167" rIns="114167" bIns="114167" anchor="ctr" anchorCtr="0">
            <a:noAutofit/>
          </a:bodyPr>
          <a:lstStyle/>
          <a:p>
            <a:pPr>
              <a:lnSpc>
                <a:spcPct val="115000"/>
              </a:lnSpc>
              <a:buClr>
                <a:schemeClr val="dk1"/>
              </a:buClr>
              <a:buSzPts val="1030"/>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ea typeface="Helvetica Neue"/>
                <a:cs typeface="Helvetica Neue"/>
                <a:sym typeface="Helvetica Neue"/>
              </a:rPr>
              <a:t>…it could reveal all the </a:t>
            </a:r>
            <a:r>
              <a:rPr lang="en-US" sz="2400" i="1" dirty="0">
                <a:solidFill>
                  <a:srgbClr val="7030A0"/>
                </a:solidFill>
                <a:latin typeface="Helvetica" pitchFamily="2" charset="0"/>
                <a:ea typeface="Helvetica Neue"/>
                <a:cs typeface="Helvetica Neue"/>
                <a:sym typeface="Helvetica Neue"/>
              </a:rPr>
              <a:t>[phone] numbers of my friends and family </a:t>
            </a:r>
            <a:r>
              <a:rPr lang="en-US" sz="2400" i="1" dirty="0">
                <a:solidFill>
                  <a:schemeClr val="tx1">
                    <a:lumMod val="75000"/>
                    <a:lumOff val="25000"/>
                  </a:schemeClr>
                </a:solidFill>
                <a:latin typeface="Helvetica" pitchFamily="2" charset="0"/>
                <a:ea typeface="Helvetica Neue"/>
                <a:cs typeface="Helvetica Neue"/>
                <a:sym typeface="Helvetica Neue"/>
              </a:rPr>
              <a:t>who would be </a:t>
            </a:r>
            <a:r>
              <a:rPr lang="en-US" sz="2400" i="1" dirty="0">
                <a:solidFill>
                  <a:srgbClr val="7030A0"/>
                </a:solidFill>
                <a:latin typeface="Helvetica" pitchFamily="2" charset="0"/>
                <a:ea typeface="Helvetica Neue"/>
                <a:cs typeface="Helvetica Neue"/>
                <a:sym typeface="Helvetica Neue"/>
              </a:rPr>
              <a:t>exposed to all the threats</a:t>
            </a:r>
            <a:r>
              <a:rPr lang="en-US" sz="2400" i="1" dirty="0">
                <a:solidFill>
                  <a:schemeClr val="tx1">
                    <a:lumMod val="75000"/>
                    <a:lumOff val="25000"/>
                  </a:schemeClr>
                </a:solidFill>
                <a:latin typeface="Helvetica" pitchFamily="2" charset="0"/>
                <a:ea typeface="Helvetica Neue"/>
                <a:cs typeface="Helvetica Neue"/>
                <a:sym typeface="Helvetica Neue"/>
              </a:rPr>
              <a:t>.”</a:t>
            </a:r>
            <a:endParaRPr sz="2400" i="1" dirty="0">
              <a:solidFill>
                <a:schemeClr val="tx1">
                  <a:lumMod val="75000"/>
                  <a:lumOff val="25000"/>
                </a:schemeClr>
              </a:solidFill>
              <a:latin typeface="Helvetica" pitchFamily="2" charset="0"/>
              <a:ea typeface="Helvetica Neue"/>
              <a:cs typeface="Helvetica Neue"/>
              <a:sym typeface="Helvetica Neue"/>
            </a:endParaRPr>
          </a:p>
          <a:p>
            <a:pPr algn="ctr">
              <a:lnSpc>
                <a:spcPct val="115000"/>
              </a:lnSpc>
              <a:buClr>
                <a:schemeClr val="dk1"/>
              </a:buClr>
              <a:buSzPts val="1030"/>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Phone</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P111, Android, Woman, 29</a:t>
            </a:r>
            <a:r>
              <a:rPr lang="en" sz="2400" dirty="0">
                <a:solidFill>
                  <a:schemeClr val="tx1">
                    <a:lumMod val="75000"/>
                    <a:lumOff val="25000"/>
                  </a:schemeClr>
                </a:solidFill>
                <a:latin typeface="Helvetica" pitchFamily="2" charset="0"/>
                <a:ea typeface="Helvetica Neue"/>
                <a:cs typeface="Helvetica Neue"/>
                <a:sym typeface="Helvetica Neue"/>
              </a:rPr>
              <a:t>]</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2" name="TextBox 1">
            <a:extLst>
              <a:ext uri="{FF2B5EF4-FFF2-40B4-BE49-F238E27FC236}">
                <a16:creationId xmlns:a16="http://schemas.microsoft.com/office/drawing/2014/main" id="{587564A2-52FB-8C12-DE51-36D63D1F9CEA}"/>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Participants ascribed importance based on multiple factors. </a:t>
            </a:r>
          </a:p>
        </p:txBody>
      </p:sp>
      <p:sp>
        <p:nvSpPr>
          <p:cNvPr id="3" name="TextBox 2">
            <a:extLst>
              <a:ext uri="{FF2B5EF4-FFF2-40B4-BE49-F238E27FC236}">
                <a16:creationId xmlns:a16="http://schemas.microsoft.com/office/drawing/2014/main" id="{7896C7DD-BA31-4891-0567-197A05167EF9}"/>
              </a:ext>
            </a:extLst>
          </p:cNvPr>
          <p:cNvSpPr txBox="1"/>
          <p:nvPr/>
        </p:nvSpPr>
        <p:spPr>
          <a:xfrm>
            <a:off x="428080" y="1258232"/>
            <a:ext cx="3163045" cy="523220"/>
          </a:xfrm>
          <a:prstGeom prst="rect">
            <a:avLst/>
          </a:prstGeom>
          <a:noFill/>
        </p:spPr>
        <p:txBody>
          <a:bodyPr wrap="none" rtlCol="0">
            <a:spAutoFit/>
          </a:bodyPr>
          <a:lstStyle/>
          <a:p>
            <a:r>
              <a:rPr lang="en-US" sz="2800" b="1" dirty="0">
                <a:solidFill>
                  <a:srgbClr val="7030A0"/>
                </a:solidFill>
                <a:latin typeface="Helvetica" pitchFamily="2" charset="0"/>
              </a:rPr>
              <a:t>Privacy concerns</a:t>
            </a:r>
          </a:p>
        </p:txBody>
      </p:sp>
    </p:spTree>
    <p:extLst>
      <p:ext uri="{BB962C8B-B14F-4D97-AF65-F5344CB8AC3E}">
        <p14:creationId xmlns:p14="http://schemas.microsoft.com/office/powerpoint/2010/main" val="30769188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57119847-1EB8-C4D5-7CAE-E03E6DFAF2CE}"/>
            </a:ext>
          </a:extLst>
        </p:cNvPr>
        <p:cNvGrpSpPr/>
        <p:nvPr/>
      </p:nvGrpSpPr>
      <p:grpSpPr>
        <a:xfrm>
          <a:off x="0" y="0"/>
          <a:ext cx="0" cy="0"/>
          <a:chOff x="0" y="0"/>
          <a:chExt cx="0" cy="0"/>
        </a:xfrm>
      </p:grpSpPr>
      <p:sp>
        <p:nvSpPr>
          <p:cNvPr id="194" name="Google Shape;194;p29">
            <a:extLst>
              <a:ext uri="{FF2B5EF4-FFF2-40B4-BE49-F238E27FC236}">
                <a16:creationId xmlns:a16="http://schemas.microsoft.com/office/drawing/2014/main" id="{42F286AC-A3CE-1661-F230-64DDA6A9D8B1}"/>
              </a:ext>
            </a:extLst>
          </p:cNvPr>
          <p:cNvSpPr/>
          <p:nvPr/>
        </p:nvSpPr>
        <p:spPr>
          <a:xfrm>
            <a:off x="2400685" y="2718816"/>
            <a:ext cx="9582800" cy="14188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2800"/>
            </a:pPr>
            <a:r>
              <a:rPr lang="en" sz="3200" b="1" dirty="0">
                <a:solidFill>
                  <a:schemeClr val="tx1">
                    <a:lumMod val="65000"/>
                    <a:lumOff val="35000"/>
                  </a:schemeClr>
                </a:solidFill>
                <a:latin typeface="Helvetica" pitchFamily="2" charset="0"/>
                <a:ea typeface="Helvetica Neue"/>
                <a:cs typeface="Helvetica Neue"/>
                <a:sym typeface="Helvetica Neue"/>
              </a:rPr>
              <a:t>Do users accurately </a:t>
            </a:r>
            <a:r>
              <a:rPr lang="en" sz="3200" b="1" dirty="0">
                <a:solidFill>
                  <a:srgbClr val="0070C0"/>
                </a:solidFill>
                <a:latin typeface="Helvetica" pitchFamily="2" charset="0"/>
                <a:ea typeface="Helvetica Neue"/>
                <a:cs typeface="Helvetica Neue"/>
                <a:sym typeface="Helvetica Neue"/>
              </a:rPr>
              <a:t>comprehend</a:t>
            </a:r>
            <a:r>
              <a:rPr lang="en" sz="3200" b="1" dirty="0">
                <a:solidFill>
                  <a:schemeClr val="tx1">
                    <a:lumMod val="65000"/>
                    <a:lumOff val="35000"/>
                  </a:schemeClr>
                </a:solidFill>
                <a:latin typeface="Helvetica" pitchFamily="2" charset="0"/>
                <a:ea typeface="Helvetica Neue"/>
                <a:cs typeface="Helvetica Neue"/>
                <a:sym typeface="Helvetica Neue"/>
              </a:rPr>
              <a:t> what each permission controls? </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4" name="Google Shape;193;p29">
            <a:extLst>
              <a:ext uri="{FF2B5EF4-FFF2-40B4-BE49-F238E27FC236}">
                <a16:creationId xmlns:a16="http://schemas.microsoft.com/office/drawing/2014/main" id="{2E06A419-F45C-A11C-67FF-9B0970CEFD39}"/>
              </a:ext>
            </a:extLst>
          </p:cNvPr>
          <p:cNvSpPr/>
          <p:nvPr/>
        </p:nvSpPr>
        <p:spPr>
          <a:xfrm>
            <a:off x="723379" y="2718816"/>
            <a:ext cx="1444400" cy="14188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RQ3</a:t>
            </a:r>
            <a:endParaRPr sz="3200" dirty="0">
              <a:solidFill>
                <a:schemeClr val="accent4"/>
              </a:solidFill>
              <a:latin typeface="Helvetica" pitchFamily="2" charset="0"/>
              <a:sym typeface="Arial"/>
            </a:endParaRPr>
          </a:p>
        </p:txBody>
      </p:sp>
    </p:spTree>
    <p:extLst>
      <p:ext uri="{BB962C8B-B14F-4D97-AF65-F5344CB8AC3E}">
        <p14:creationId xmlns:p14="http://schemas.microsoft.com/office/powerpoint/2010/main" val="2946889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82">
          <a:extLst>
            <a:ext uri="{FF2B5EF4-FFF2-40B4-BE49-F238E27FC236}">
              <a16:creationId xmlns:a16="http://schemas.microsoft.com/office/drawing/2014/main" id="{BEDD668F-FE84-B883-4B0E-C45513C459F7}"/>
            </a:ext>
          </a:extLst>
        </p:cNvPr>
        <p:cNvGrpSpPr/>
        <p:nvPr/>
      </p:nvGrpSpPr>
      <p:grpSpPr>
        <a:xfrm>
          <a:off x="0" y="0"/>
          <a:ext cx="0" cy="0"/>
          <a:chOff x="0" y="0"/>
          <a:chExt cx="0" cy="0"/>
        </a:xfrm>
      </p:grpSpPr>
      <p:pic>
        <p:nvPicPr>
          <p:cNvPr id="387" name="Google Shape;387;p42">
            <a:extLst>
              <a:ext uri="{FF2B5EF4-FFF2-40B4-BE49-F238E27FC236}">
                <a16:creationId xmlns:a16="http://schemas.microsoft.com/office/drawing/2014/main" id="{402BBA51-A655-A0A5-5DE5-F36D1F34BCA7}"/>
              </a:ext>
            </a:extLst>
          </p:cNvPr>
          <p:cNvPicPr preferRelativeResize="0"/>
          <p:nvPr/>
        </p:nvPicPr>
        <p:blipFill rotWithShape="1">
          <a:blip r:embed="rId3">
            <a:alphaModFix/>
          </a:blip>
          <a:srcRect/>
          <a:stretch/>
        </p:blipFill>
        <p:spPr>
          <a:xfrm>
            <a:off x="569811" y="5286867"/>
            <a:ext cx="1446468" cy="1408395"/>
          </a:xfrm>
          <a:prstGeom prst="rect">
            <a:avLst/>
          </a:prstGeom>
          <a:noFill/>
          <a:ln>
            <a:noFill/>
          </a:ln>
        </p:spPr>
      </p:pic>
      <p:sp>
        <p:nvSpPr>
          <p:cNvPr id="383" name="Google Shape;383;p42">
            <a:extLst>
              <a:ext uri="{FF2B5EF4-FFF2-40B4-BE49-F238E27FC236}">
                <a16:creationId xmlns:a16="http://schemas.microsoft.com/office/drawing/2014/main" id="{5241AD93-03A5-1BDA-E364-2F5DC583B762}"/>
              </a:ext>
            </a:extLst>
          </p:cNvPr>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sp>
        <p:nvSpPr>
          <p:cNvPr id="385" name="Google Shape;385;p42">
            <a:extLst>
              <a:ext uri="{FF2B5EF4-FFF2-40B4-BE49-F238E27FC236}">
                <a16:creationId xmlns:a16="http://schemas.microsoft.com/office/drawing/2014/main" id="{57FA02B6-638D-D492-DE40-7E1DD57ADDB1}"/>
              </a:ext>
            </a:extLst>
          </p:cNvPr>
          <p:cNvSpPr/>
          <p:nvPr/>
        </p:nvSpPr>
        <p:spPr>
          <a:xfrm>
            <a:off x="2091850" y="4432218"/>
            <a:ext cx="8839385" cy="1282400"/>
          </a:xfrm>
          <a:prstGeom prst="wedgeRoundRectCallout">
            <a:avLst>
              <a:gd name="adj1" fmla="val -52564"/>
              <a:gd name="adj2" fmla="val 78322"/>
              <a:gd name="adj3" fmla="val 0"/>
            </a:avLst>
          </a:prstGeom>
          <a:noFill/>
          <a:ln w="8925" cap="flat" cmpd="sng">
            <a:solidFill>
              <a:schemeClr val="dk2"/>
            </a:solidFill>
            <a:prstDash val="solid"/>
            <a:round/>
            <a:headEnd type="none" w="sm" len="sm"/>
            <a:tailEnd type="none" w="sm" len="sm"/>
          </a:ln>
        </p:spPr>
        <p:txBody>
          <a:bodyPr spcFirstLastPara="1" wrap="square" lIns="114167" tIns="114167" rIns="114167" bIns="114167" anchor="ctr" anchorCtr="0">
            <a:noAutofit/>
          </a:bodyPr>
          <a:lstStyle/>
          <a:p>
            <a:pPr>
              <a:lnSpc>
                <a:spcPct val="115000"/>
              </a:lnSpc>
              <a:buClr>
                <a:schemeClr val="dk1"/>
              </a:buClr>
              <a:buSzPts val="1030"/>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ea typeface="Helvetica Neue"/>
                <a:cs typeface="Helvetica Neue"/>
                <a:sym typeface="Helvetica Neue"/>
              </a:rPr>
              <a:t>Usage data warns me if I </a:t>
            </a:r>
            <a:r>
              <a:rPr lang="en-US" sz="2400" i="1" dirty="0">
                <a:solidFill>
                  <a:srgbClr val="7030A0"/>
                </a:solidFill>
                <a:latin typeface="Helvetica" pitchFamily="2" charset="0"/>
                <a:ea typeface="Helvetica Neue"/>
                <a:cs typeface="Helvetica Neue"/>
                <a:sym typeface="Helvetica Neue"/>
              </a:rPr>
              <a:t>use more of my data</a:t>
            </a:r>
            <a:r>
              <a:rPr lang="en-US"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30"/>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Research Sensor &amp; Usage Data</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P006, iOS, Woman, 25</a:t>
            </a:r>
            <a:r>
              <a:rPr lang="en" sz="2400" dirty="0">
                <a:solidFill>
                  <a:schemeClr val="tx1">
                    <a:lumMod val="75000"/>
                    <a:lumOff val="25000"/>
                  </a:schemeClr>
                </a:solidFill>
                <a:latin typeface="Helvetica" pitchFamily="2" charset="0"/>
                <a:ea typeface="Helvetica Neue"/>
                <a:cs typeface="Helvetica Neue"/>
                <a:sym typeface="Helvetica Neue"/>
              </a:rPr>
              <a:t>]</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386" name="Google Shape;386;p42">
            <a:extLst>
              <a:ext uri="{FF2B5EF4-FFF2-40B4-BE49-F238E27FC236}">
                <a16:creationId xmlns:a16="http://schemas.microsoft.com/office/drawing/2014/main" id="{11D16D2C-5998-D9B2-F825-0F6704C05795}"/>
              </a:ext>
            </a:extLst>
          </p:cNvPr>
          <p:cNvSpPr/>
          <p:nvPr/>
        </p:nvSpPr>
        <p:spPr>
          <a:xfrm>
            <a:off x="2091851" y="1652429"/>
            <a:ext cx="7208000" cy="1282400"/>
          </a:xfrm>
          <a:prstGeom prst="wedgeRoundRectCallout">
            <a:avLst>
              <a:gd name="adj1" fmla="val 61427"/>
              <a:gd name="adj2" fmla="val 84561"/>
              <a:gd name="adj3" fmla="val 0"/>
            </a:avLst>
          </a:prstGeom>
          <a:noFill/>
          <a:ln w="9000" cap="flat" cmpd="sng">
            <a:solidFill>
              <a:schemeClr val="dk2"/>
            </a:solidFill>
            <a:prstDash val="solid"/>
            <a:round/>
            <a:headEnd type="none" w="sm" len="sm"/>
            <a:tailEnd type="none" w="sm" len="sm"/>
          </a:ln>
        </p:spPr>
        <p:txBody>
          <a:bodyPr spcFirstLastPara="1" wrap="square" lIns="115300" tIns="115300" rIns="115300" bIns="115300" anchor="ctr" anchorCtr="0">
            <a:noAutofit/>
          </a:bodyPr>
          <a:lstStyle/>
          <a:p>
            <a:pPr>
              <a:lnSpc>
                <a:spcPct val="115000"/>
              </a:lnSpc>
              <a:buClr>
                <a:schemeClr val="dk1"/>
              </a:buClr>
              <a:buSzPts val="1041"/>
            </a:pPr>
            <a:r>
              <a:rPr lang="en" sz="2400" i="1" dirty="0">
                <a:solidFill>
                  <a:schemeClr val="tx1">
                    <a:lumMod val="75000"/>
                    <a:lumOff val="25000"/>
                  </a:schemeClr>
                </a:solidFill>
                <a:latin typeface="Helvetica" pitchFamily="2" charset="0"/>
                <a:ea typeface="Helvetica Neue"/>
                <a:cs typeface="Helvetica Neue"/>
                <a:sym typeface="Helvetica Neue"/>
              </a:rPr>
              <a:t>“</a:t>
            </a:r>
            <a:r>
              <a:rPr lang="en-US" sz="2400" i="1" dirty="0">
                <a:solidFill>
                  <a:schemeClr val="tx1">
                    <a:lumMod val="75000"/>
                    <a:lumOff val="25000"/>
                  </a:schemeClr>
                </a:solidFill>
                <a:latin typeface="Helvetica" pitchFamily="2" charset="0"/>
              </a:rPr>
              <a:t>Access to my </a:t>
            </a:r>
            <a:r>
              <a:rPr lang="en-US" sz="2400" i="1" dirty="0">
                <a:solidFill>
                  <a:srgbClr val="7030A0"/>
                </a:solidFill>
                <a:latin typeface="Helvetica" pitchFamily="2" charset="0"/>
              </a:rPr>
              <a:t>money and transaction data</a:t>
            </a:r>
            <a:r>
              <a:rPr lang="en" sz="2400" i="1" dirty="0">
                <a:solidFill>
                  <a:schemeClr val="tx1">
                    <a:lumMod val="75000"/>
                    <a:lumOff val="25000"/>
                  </a:schemeClr>
                </a:solidFill>
                <a:latin typeface="Helvetica" pitchFamily="2" charset="0"/>
                <a:ea typeface="Helvetica Neue"/>
                <a:cs typeface="Helvetica Neue"/>
                <a:sym typeface="Helvetica Neue"/>
              </a:rPr>
              <a:t>.”</a:t>
            </a:r>
          </a:p>
          <a:p>
            <a:pPr algn="r">
              <a:lnSpc>
                <a:spcPct val="115000"/>
              </a:lnSpc>
              <a:buClr>
                <a:schemeClr val="dk1"/>
              </a:buClr>
              <a:buSzPts val="1041"/>
            </a:pP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i="1" dirty="0">
                <a:solidFill>
                  <a:srgbClr val="00B0F0"/>
                </a:solidFill>
                <a:latin typeface="Helvetica" pitchFamily="2" charset="0"/>
                <a:ea typeface="Helvetica Neue"/>
                <a:cs typeface="Helvetica Neue"/>
                <a:sym typeface="Helvetica Neue"/>
              </a:rPr>
              <a:t>Wallet</a:t>
            </a:r>
            <a:r>
              <a:rPr lang="en" sz="2400" dirty="0">
                <a:solidFill>
                  <a:schemeClr val="tx1">
                    <a:lumMod val="75000"/>
                    <a:lumOff val="25000"/>
                  </a:schemeClr>
                </a:solidFill>
                <a:latin typeface="Helvetica" pitchFamily="2" charset="0"/>
                <a:ea typeface="Helvetica Neue"/>
                <a:cs typeface="Helvetica Neue"/>
                <a:sym typeface="Helvetica Neue"/>
              </a:rPr>
              <a:t>) [</a:t>
            </a:r>
            <a:r>
              <a:rPr lang="en" sz="2400" dirty="0">
                <a:solidFill>
                  <a:srgbClr val="002060"/>
                </a:solidFill>
                <a:latin typeface="Helvetica" pitchFamily="2" charset="0"/>
                <a:ea typeface="Helvetica Neue"/>
                <a:cs typeface="Helvetica Neue"/>
                <a:sym typeface="Helvetica Neue"/>
              </a:rPr>
              <a:t>P024, Android, Man, 37</a:t>
            </a:r>
            <a:r>
              <a:rPr lang="en" sz="2400" dirty="0">
                <a:solidFill>
                  <a:schemeClr val="tx1">
                    <a:lumMod val="75000"/>
                    <a:lumOff val="25000"/>
                  </a:schemeClr>
                </a:solidFill>
                <a:latin typeface="Helvetica" pitchFamily="2" charset="0"/>
                <a:ea typeface="Helvetica Neue"/>
                <a:cs typeface="Helvetica Neue"/>
                <a:sym typeface="Helvetica Neue"/>
              </a:rPr>
              <a:t>] </a:t>
            </a:r>
            <a:endParaRPr sz="2400" dirty="0">
              <a:solidFill>
                <a:schemeClr val="tx1">
                  <a:lumMod val="75000"/>
                  <a:lumOff val="25000"/>
                </a:schemeClr>
              </a:solidFill>
              <a:latin typeface="Helvetica" pitchFamily="2" charset="0"/>
              <a:ea typeface="Helvetica Neue"/>
              <a:cs typeface="Helvetica Neue"/>
              <a:sym typeface="Helvetica Neue"/>
            </a:endParaRPr>
          </a:p>
        </p:txBody>
      </p:sp>
      <p:sp>
        <p:nvSpPr>
          <p:cNvPr id="2" name="TextBox 1">
            <a:extLst>
              <a:ext uri="{FF2B5EF4-FFF2-40B4-BE49-F238E27FC236}">
                <a16:creationId xmlns:a16="http://schemas.microsoft.com/office/drawing/2014/main" id="{96618EC5-2147-FD17-ABBB-3444B41A353C}"/>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Participants exhibited operational misunderstandings. </a:t>
            </a:r>
          </a:p>
        </p:txBody>
      </p:sp>
      <p:pic>
        <p:nvPicPr>
          <p:cNvPr id="4" name="Google Shape;384;p42">
            <a:extLst>
              <a:ext uri="{FF2B5EF4-FFF2-40B4-BE49-F238E27FC236}">
                <a16:creationId xmlns:a16="http://schemas.microsoft.com/office/drawing/2014/main" id="{AA8DD675-29A6-0E2C-E509-5C1E2AEA9C1E}"/>
              </a:ext>
            </a:extLst>
          </p:cNvPr>
          <p:cNvPicPr preferRelativeResize="0"/>
          <p:nvPr/>
        </p:nvPicPr>
        <p:blipFill rotWithShape="1">
          <a:blip r:embed="rId4">
            <a:alphaModFix/>
          </a:blip>
          <a:srcRect/>
          <a:stretch/>
        </p:blipFill>
        <p:spPr>
          <a:xfrm>
            <a:off x="10100149" y="2471573"/>
            <a:ext cx="1231644" cy="1244216"/>
          </a:xfrm>
          <a:prstGeom prst="rect">
            <a:avLst/>
          </a:prstGeom>
          <a:noFill/>
          <a:ln>
            <a:noFill/>
          </a:ln>
        </p:spPr>
      </p:pic>
    </p:spTree>
    <p:extLst>
      <p:ext uri="{BB962C8B-B14F-4D97-AF65-F5344CB8AC3E}">
        <p14:creationId xmlns:p14="http://schemas.microsoft.com/office/powerpoint/2010/main" val="410923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B15138EA-0CA2-CD1C-A52D-EE44B1691890}"/>
            </a:ext>
          </a:extLst>
        </p:cNvPr>
        <p:cNvGrpSpPr/>
        <p:nvPr/>
      </p:nvGrpSpPr>
      <p:grpSpPr>
        <a:xfrm>
          <a:off x="0" y="0"/>
          <a:ext cx="0" cy="0"/>
          <a:chOff x="0" y="0"/>
          <a:chExt cx="0" cy="0"/>
        </a:xfrm>
      </p:grpSpPr>
      <p:sp>
        <p:nvSpPr>
          <p:cNvPr id="470" name="Google Shape;470;p48">
            <a:extLst>
              <a:ext uri="{FF2B5EF4-FFF2-40B4-BE49-F238E27FC236}">
                <a16:creationId xmlns:a16="http://schemas.microsoft.com/office/drawing/2014/main" id="{8520C3B1-2DF0-4594-82F0-16C3E0BE3654}"/>
              </a:ext>
            </a:extLst>
          </p:cNvPr>
          <p:cNvSpPr txBox="1"/>
          <p:nvPr/>
        </p:nvSpPr>
        <p:spPr>
          <a:xfrm>
            <a:off x="751540" y="4963430"/>
            <a:ext cx="4218400"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tx1">
                    <a:lumMod val="65000"/>
                    <a:lumOff val="35000"/>
                  </a:schemeClr>
                </a:solidFill>
                <a:latin typeface="Helvetica" pitchFamily="2" charset="0"/>
                <a:ea typeface="Helvetica Neue"/>
                <a:cs typeface="Helvetica Neue"/>
                <a:sym typeface="Helvetica Neue"/>
              </a:rPr>
              <a:t>All permissions visible</a:t>
            </a:r>
            <a:endParaRPr sz="2400" b="1" dirty="0">
              <a:solidFill>
                <a:schemeClr val="tx1">
                  <a:lumMod val="65000"/>
                  <a:lumOff val="35000"/>
                </a:schemeClr>
              </a:solidFill>
              <a:latin typeface="Helvetica" pitchFamily="2" charset="0"/>
              <a:ea typeface="Helvetica Neue"/>
              <a:cs typeface="Helvetica Neue"/>
              <a:sym typeface="Helvetica Neue"/>
            </a:endParaRPr>
          </a:p>
        </p:txBody>
      </p:sp>
      <p:grpSp>
        <p:nvGrpSpPr>
          <p:cNvPr id="4" name="Group 3">
            <a:extLst>
              <a:ext uri="{FF2B5EF4-FFF2-40B4-BE49-F238E27FC236}">
                <a16:creationId xmlns:a16="http://schemas.microsoft.com/office/drawing/2014/main" id="{E13373A0-149B-715A-A557-8293B6631B05}"/>
              </a:ext>
            </a:extLst>
          </p:cNvPr>
          <p:cNvGrpSpPr/>
          <p:nvPr/>
        </p:nvGrpSpPr>
        <p:grpSpPr>
          <a:xfrm>
            <a:off x="1422577" y="2209799"/>
            <a:ext cx="2876328" cy="2438400"/>
            <a:chOff x="1037158" y="1419540"/>
            <a:chExt cx="2157246" cy="1828800"/>
          </a:xfrm>
        </p:grpSpPr>
        <p:pic>
          <p:nvPicPr>
            <p:cNvPr id="2" name="Google Shape;204;p30" title="android_1.jpg">
              <a:extLst>
                <a:ext uri="{FF2B5EF4-FFF2-40B4-BE49-F238E27FC236}">
                  <a16:creationId xmlns:a16="http://schemas.microsoft.com/office/drawing/2014/main" id="{04563E67-8B3A-F9EC-0921-10F8707EF741}"/>
                </a:ext>
              </a:extLst>
            </p:cNvPr>
            <p:cNvPicPr preferRelativeResize="0">
              <a:picLocks noChangeAspect="1"/>
            </p:cNvPicPr>
            <p:nvPr/>
          </p:nvPicPr>
          <p:blipFill rotWithShape="1">
            <a:blip r:embed="rId3">
              <a:alphaModFix/>
            </a:blip>
            <a:srcRect/>
            <a:stretch/>
          </p:blipFill>
          <p:spPr>
            <a:xfrm>
              <a:off x="1037158" y="1419540"/>
              <a:ext cx="866173" cy="1828800"/>
            </a:xfrm>
            <a:prstGeom prst="rect">
              <a:avLst/>
            </a:prstGeom>
            <a:noFill/>
            <a:ln>
              <a:noFill/>
            </a:ln>
          </p:spPr>
        </p:pic>
        <p:pic>
          <p:nvPicPr>
            <p:cNvPr id="3" name="Google Shape;205;p30" title="iphone_1.jpg">
              <a:extLst>
                <a:ext uri="{FF2B5EF4-FFF2-40B4-BE49-F238E27FC236}">
                  <a16:creationId xmlns:a16="http://schemas.microsoft.com/office/drawing/2014/main" id="{7444E8A8-283C-F69F-A03F-0A2DEE9F40DD}"/>
                </a:ext>
              </a:extLst>
            </p:cNvPr>
            <p:cNvPicPr preferRelativeResize="0">
              <a:picLocks noChangeAspect="1"/>
            </p:cNvPicPr>
            <p:nvPr/>
          </p:nvPicPr>
          <p:blipFill rotWithShape="1">
            <a:blip r:embed="rId4">
              <a:alphaModFix/>
            </a:blip>
            <a:srcRect/>
            <a:stretch/>
          </p:blipFill>
          <p:spPr>
            <a:xfrm>
              <a:off x="2310362" y="1419540"/>
              <a:ext cx="884042" cy="1828800"/>
            </a:xfrm>
            <a:prstGeom prst="roundRect">
              <a:avLst>
                <a:gd name="adj" fmla="val 16667"/>
              </a:avLst>
            </a:prstGeom>
            <a:noFill/>
            <a:ln>
              <a:noFill/>
            </a:ln>
            <a:effectLst>
              <a:outerShdw blurRad="57150" dist="19050" dir="5400000" algn="bl" rotWithShape="0">
                <a:srgbClr val="000000">
                  <a:alpha val="49803"/>
                </a:srgbClr>
              </a:outerShdw>
            </a:effectLst>
          </p:spPr>
        </p:pic>
      </p:grpSp>
      <p:grpSp>
        <p:nvGrpSpPr>
          <p:cNvPr id="8" name="Group 7">
            <a:extLst>
              <a:ext uri="{FF2B5EF4-FFF2-40B4-BE49-F238E27FC236}">
                <a16:creationId xmlns:a16="http://schemas.microsoft.com/office/drawing/2014/main" id="{BC502454-1FE1-06D4-7CB1-97A3177807E6}"/>
              </a:ext>
            </a:extLst>
          </p:cNvPr>
          <p:cNvGrpSpPr/>
          <p:nvPr/>
        </p:nvGrpSpPr>
        <p:grpSpPr>
          <a:xfrm>
            <a:off x="5676900" y="2023750"/>
            <a:ext cx="6257533" cy="3555193"/>
            <a:chOff x="4257675" y="1517812"/>
            <a:chExt cx="4693150" cy="2666395"/>
          </a:xfrm>
        </p:grpSpPr>
        <p:sp>
          <p:nvSpPr>
            <p:cNvPr id="466" name="Google Shape;466;p48">
              <a:extLst>
                <a:ext uri="{FF2B5EF4-FFF2-40B4-BE49-F238E27FC236}">
                  <a16:creationId xmlns:a16="http://schemas.microsoft.com/office/drawing/2014/main" id="{A26EE0D7-DC30-4612-234A-7FE505D0F312}"/>
                </a:ext>
              </a:extLst>
            </p:cNvPr>
            <p:cNvSpPr txBox="1"/>
            <p:nvPr/>
          </p:nvSpPr>
          <p:spPr>
            <a:xfrm>
              <a:off x="5297053" y="3722572"/>
              <a:ext cx="3653772" cy="461635"/>
            </a:xfrm>
            <a:prstGeom prst="rect">
              <a:avLst/>
            </a:prstGeom>
            <a:noFill/>
            <a:ln>
              <a:noFill/>
            </a:ln>
          </p:spPr>
          <p:txBody>
            <a:bodyPr spcFirstLastPara="1" wrap="square" lIns="121900" tIns="121900" rIns="121900" bIns="121900" anchor="t" anchorCtr="0">
              <a:spAutoFit/>
            </a:bodyPr>
            <a:lstStyle/>
            <a:p>
              <a:pPr algn="ctr"/>
              <a:r>
                <a:rPr lang="en" sz="2400" b="1" dirty="0">
                  <a:solidFill>
                    <a:srgbClr val="0070C0"/>
                  </a:solidFill>
                  <a:latin typeface="Helvetica" pitchFamily="2" charset="0"/>
                  <a:ea typeface="Helvetica Neue"/>
                  <a:cs typeface="Helvetica Neue"/>
                  <a:sym typeface="Helvetica Neue"/>
                </a:rPr>
                <a:t>Important permissions visible</a:t>
              </a:r>
              <a:endParaRPr sz="2400" b="1" dirty="0">
                <a:solidFill>
                  <a:srgbClr val="0070C0"/>
                </a:solidFill>
                <a:latin typeface="Helvetica" pitchFamily="2" charset="0"/>
                <a:ea typeface="Helvetica Neue"/>
                <a:cs typeface="Helvetica Neue"/>
                <a:sym typeface="Helvetica Neue"/>
              </a:endParaRPr>
            </a:p>
          </p:txBody>
        </p:sp>
        <p:sp>
          <p:nvSpPr>
            <p:cNvPr id="5" name="Down Arrow 4">
              <a:extLst>
                <a:ext uri="{FF2B5EF4-FFF2-40B4-BE49-F238E27FC236}">
                  <a16:creationId xmlns:a16="http://schemas.microsoft.com/office/drawing/2014/main" id="{4BFDE6D6-2E8E-8C91-EAA5-5A7166A8A6BE}"/>
                </a:ext>
              </a:extLst>
            </p:cNvPr>
            <p:cNvSpPr/>
            <p:nvPr/>
          </p:nvSpPr>
          <p:spPr>
            <a:xfrm rot="16200000">
              <a:off x="4357687" y="2257426"/>
              <a:ext cx="428625" cy="62865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Google Shape;471;p48" title="UICustomization.jpeg">
              <a:extLst>
                <a:ext uri="{FF2B5EF4-FFF2-40B4-BE49-F238E27FC236}">
                  <a16:creationId xmlns:a16="http://schemas.microsoft.com/office/drawing/2014/main" id="{9FCACEF7-106B-29AA-DE5E-A23ADF7A90B9}"/>
                </a:ext>
              </a:extLst>
            </p:cNvPr>
            <p:cNvPicPr preferRelativeResize="0"/>
            <p:nvPr/>
          </p:nvPicPr>
          <p:blipFill rotWithShape="1">
            <a:blip r:embed="rId5">
              <a:alphaModFix/>
            </a:blip>
            <a:srcRect b="20356"/>
            <a:stretch/>
          </p:blipFill>
          <p:spPr>
            <a:xfrm>
              <a:off x="6241901" y="1517812"/>
              <a:ext cx="1764075" cy="2107873"/>
            </a:xfrm>
            <a:prstGeom prst="rect">
              <a:avLst/>
            </a:prstGeom>
            <a:noFill/>
            <a:ln>
              <a:noFill/>
            </a:ln>
          </p:spPr>
        </p:pic>
      </p:grpSp>
    </p:spTree>
    <p:extLst>
      <p:ext uri="{BB962C8B-B14F-4D97-AF65-F5344CB8AC3E}">
        <p14:creationId xmlns:p14="http://schemas.microsoft.com/office/powerpoint/2010/main" val="250159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B27E5054-2706-459B-827D-3F3D45AE19B7}"/>
            </a:ext>
          </a:extLst>
        </p:cNvPr>
        <p:cNvGrpSpPr/>
        <p:nvPr/>
      </p:nvGrpSpPr>
      <p:grpSpPr>
        <a:xfrm>
          <a:off x="0" y="0"/>
          <a:ext cx="0" cy="0"/>
          <a:chOff x="0" y="0"/>
          <a:chExt cx="0" cy="0"/>
        </a:xfrm>
      </p:grpSpPr>
      <p:sp>
        <p:nvSpPr>
          <p:cNvPr id="470" name="Google Shape;470;p48">
            <a:extLst>
              <a:ext uri="{FF2B5EF4-FFF2-40B4-BE49-F238E27FC236}">
                <a16:creationId xmlns:a16="http://schemas.microsoft.com/office/drawing/2014/main" id="{F6A74492-1F6A-B48B-703F-3EEE37E37324}"/>
              </a:ext>
            </a:extLst>
          </p:cNvPr>
          <p:cNvSpPr txBox="1"/>
          <p:nvPr/>
        </p:nvSpPr>
        <p:spPr>
          <a:xfrm>
            <a:off x="751540" y="4963430"/>
            <a:ext cx="4218400"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tx1">
                    <a:lumMod val="65000"/>
                    <a:lumOff val="35000"/>
                  </a:schemeClr>
                </a:solidFill>
                <a:latin typeface="Helvetica" pitchFamily="2" charset="0"/>
                <a:ea typeface="Helvetica Neue"/>
                <a:cs typeface="Helvetica Neue"/>
                <a:sym typeface="Helvetica Neue"/>
              </a:rPr>
              <a:t>Static permissions order</a:t>
            </a:r>
            <a:endParaRPr sz="2400" b="1" dirty="0">
              <a:solidFill>
                <a:schemeClr val="tx1">
                  <a:lumMod val="65000"/>
                  <a:lumOff val="35000"/>
                </a:schemeClr>
              </a:solidFill>
              <a:latin typeface="Helvetica" pitchFamily="2" charset="0"/>
              <a:ea typeface="Helvetica Neue"/>
              <a:cs typeface="Helvetica Neue"/>
              <a:sym typeface="Helvetica Neue"/>
            </a:endParaRPr>
          </a:p>
        </p:txBody>
      </p:sp>
      <p:grpSp>
        <p:nvGrpSpPr>
          <p:cNvPr id="4" name="Group 3">
            <a:extLst>
              <a:ext uri="{FF2B5EF4-FFF2-40B4-BE49-F238E27FC236}">
                <a16:creationId xmlns:a16="http://schemas.microsoft.com/office/drawing/2014/main" id="{21349516-BB31-F8C6-8C98-AA31566F3063}"/>
              </a:ext>
            </a:extLst>
          </p:cNvPr>
          <p:cNvGrpSpPr/>
          <p:nvPr/>
        </p:nvGrpSpPr>
        <p:grpSpPr>
          <a:xfrm>
            <a:off x="1422577" y="2209799"/>
            <a:ext cx="2876328" cy="2438400"/>
            <a:chOff x="1037158" y="1419540"/>
            <a:chExt cx="2157246" cy="1828800"/>
          </a:xfrm>
        </p:grpSpPr>
        <p:pic>
          <p:nvPicPr>
            <p:cNvPr id="2" name="Google Shape;204;p30" title="android_1.jpg">
              <a:extLst>
                <a:ext uri="{FF2B5EF4-FFF2-40B4-BE49-F238E27FC236}">
                  <a16:creationId xmlns:a16="http://schemas.microsoft.com/office/drawing/2014/main" id="{EF28EC3C-3AD3-C058-03D8-ABD5EF926DE9}"/>
                </a:ext>
              </a:extLst>
            </p:cNvPr>
            <p:cNvPicPr preferRelativeResize="0">
              <a:picLocks noChangeAspect="1"/>
            </p:cNvPicPr>
            <p:nvPr/>
          </p:nvPicPr>
          <p:blipFill rotWithShape="1">
            <a:blip r:embed="rId3">
              <a:alphaModFix/>
            </a:blip>
            <a:srcRect/>
            <a:stretch/>
          </p:blipFill>
          <p:spPr>
            <a:xfrm>
              <a:off x="1037158" y="1419540"/>
              <a:ext cx="866173" cy="1828800"/>
            </a:xfrm>
            <a:prstGeom prst="rect">
              <a:avLst/>
            </a:prstGeom>
            <a:noFill/>
            <a:ln>
              <a:noFill/>
            </a:ln>
          </p:spPr>
        </p:pic>
        <p:pic>
          <p:nvPicPr>
            <p:cNvPr id="3" name="Google Shape;205;p30" title="iphone_1.jpg">
              <a:extLst>
                <a:ext uri="{FF2B5EF4-FFF2-40B4-BE49-F238E27FC236}">
                  <a16:creationId xmlns:a16="http://schemas.microsoft.com/office/drawing/2014/main" id="{0DEB8385-A9EE-33AC-5783-73F6022B7EF4}"/>
                </a:ext>
              </a:extLst>
            </p:cNvPr>
            <p:cNvPicPr preferRelativeResize="0">
              <a:picLocks noChangeAspect="1"/>
            </p:cNvPicPr>
            <p:nvPr/>
          </p:nvPicPr>
          <p:blipFill rotWithShape="1">
            <a:blip r:embed="rId4">
              <a:alphaModFix/>
            </a:blip>
            <a:srcRect/>
            <a:stretch/>
          </p:blipFill>
          <p:spPr>
            <a:xfrm>
              <a:off x="2310362" y="1419540"/>
              <a:ext cx="884042" cy="1828800"/>
            </a:xfrm>
            <a:prstGeom prst="roundRect">
              <a:avLst>
                <a:gd name="adj" fmla="val 16667"/>
              </a:avLst>
            </a:prstGeom>
            <a:noFill/>
            <a:ln>
              <a:noFill/>
            </a:ln>
            <a:effectLst>
              <a:outerShdw blurRad="57150" dist="19050" dir="5400000" algn="bl" rotWithShape="0">
                <a:srgbClr val="000000">
                  <a:alpha val="49803"/>
                </a:srgbClr>
              </a:outerShdw>
            </a:effectLst>
          </p:spPr>
        </p:pic>
      </p:grpSp>
      <p:grpSp>
        <p:nvGrpSpPr>
          <p:cNvPr id="9" name="Group 8">
            <a:extLst>
              <a:ext uri="{FF2B5EF4-FFF2-40B4-BE49-F238E27FC236}">
                <a16:creationId xmlns:a16="http://schemas.microsoft.com/office/drawing/2014/main" id="{0E67172E-395A-32F5-7906-32B9CAB2275A}"/>
              </a:ext>
            </a:extLst>
          </p:cNvPr>
          <p:cNvGrpSpPr/>
          <p:nvPr/>
        </p:nvGrpSpPr>
        <p:grpSpPr>
          <a:xfrm>
            <a:off x="5676900" y="2020823"/>
            <a:ext cx="6257533" cy="3558120"/>
            <a:chOff x="4257675" y="1515617"/>
            <a:chExt cx="4693150" cy="2668590"/>
          </a:xfrm>
        </p:grpSpPr>
        <p:sp>
          <p:nvSpPr>
            <p:cNvPr id="466" name="Google Shape;466;p48">
              <a:extLst>
                <a:ext uri="{FF2B5EF4-FFF2-40B4-BE49-F238E27FC236}">
                  <a16:creationId xmlns:a16="http://schemas.microsoft.com/office/drawing/2014/main" id="{653708C5-EF17-884C-9E8D-4D626F6666C6}"/>
                </a:ext>
              </a:extLst>
            </p:cNvPr>
            <p:cNvSpPr txBox="1"/>
            <p:nvPr/>
          </p:nvSpPr>
          <p:spPr>
            <a:xfrm>
              <a:off x="5297053" y="3722572"/>
              <a:ext cx="3653772" cy="461635"/>
            </a:xfrm>
            <a:prstGeom prst="rect">
              <a:avLst/>
            </a:prstGeom>
            <a:noFill/>
            <a:ln>
              <a:noFill/>
            </a:ln>
          </p:spPr>
          <p:txBody>
            <a:bodyPr spcFirstLastPara="1" wrap="square" lIns="121900" tIns="121900" rIns="121900" bIns="121900" anchor="t" anchorCtr="0">
              <a:spAutoFit/>
            </a:bodyPr>
            <a:lstStyle/>
            <a:p>
              <a:pPr algn="ctr"/>
              <a:r>
                <a:rPr lang="en" sz="2400" b="1" dirty="0">
                  <a:solidFill>
                    <a:srgbClr val="0070C0"/>
                  </a:solidFill>
                  <a:latin typeface="Helvetica" pitchFamily="2" charset="0"/>
                  <a:ea typeface="Helvetica Neue"/>
                  <a:cs typeface="Helvetica Neue"/>
                  <a:sym typeface="Helvetica Neue"/>
                </a:rPr>
                <a:t>Personalized permissions order</a:t>
              </a:r>
              <a:endParaRPr sz="2400" b="1" dirty="0">
                <a:solidFill>
                  <a:srgbClr val="0070C0"/>
                </a:solidFill>
                <a:latin typeface="Helvetica" pitchFamily="2" charset="0"/>
                <a:ea typeface="Helvetica Neue"/>
                <a:cs typeface="Helvetica Neue"/>
                <a:sym typeface="Helvetica Neue"/>
              </a:endParaRPr>
            </a:p>
          </p:txBody>
        </p:sp>
        <p:sp>
          <p:nvSpPr>
            <p:cNvPr id="5" name="Down Arrow 4">
              <a:extLst>
                <a:ext uri="{FF2B5EF4-FFF2-40B4-BE49-F238E27FC236}">
                  <a16:creationId xmlns:a16="http://schemas.microsoft.com/office/drawing/2014/main" id="{08496135-E25E-1DDD-F9A3-986B820A73C6}"/>
                </a:ext>
              </a:extLst>
            </p:cNvPr>
            <p:cNvSpPr/>
            <p:nvPr/>
          </p:nvSpPr>
          <p:spPr>
            <a:xfrm rot="16200000">
              <a:off x="4357687" y="2257426"/>
              <a:ext cx="428625" cy="62865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Google Shape;451;p47" title="implications_personaliseordering.jpeg">
              <a:extLst>
                <a:ext uri="{FF2B5EF4-FFF2-40B4-BE49-F238E27FC236}">
                  <a16:creationId xmlns:a16="http://schemas.microsoft.com/office/drawing/2014/main" id="{06B44E62-A271-D09F-4043-D92C1BFD5008}"/>
                </a:ext>
              </a:extLst>
            </p:cNvPr>
            <p:cNvPicPr preferRelativeResize="0">
              <a:picLocks noChangeAspect="1"/>
            </p:cNvPicPr>
            <p:nvPr/>
          </p:nvPicPr>
          <p:blipFill rotWithShape="1">
            <a:blip r:embed="rId5">
              <a:alphaModFix/>
            </a:blip>
            <a:srcRect l="20846" r="17525"/>
            <a:stretch/>
          </p:blipFill>
          <p:spPr>
            <a:xfrm>
              <a:off x="5930542" y="1515617"/>
              <a:ext cx="2386793" cy="2112264"/>
            </a:xfrm>
            <a:prstGeom prst="rect">
              <a:avLst/>
            </a:prstGeom>
            <a:noFill/>
            <a:ln>
              <a:noFill/>
            </a:ln>
          </p:spPr>
        </p:pic>
      </p:grpSp>
    </p:spTree>
    <p:extLst>
      <p:ext uri="{BB962C8B-B14F-4D97-AF65-F5344CB8AC3E}">
        <p14:creationId xmlns:p14="http://schemas.microsoft.com/office/powerpoint/2010/main" val="531563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65">
          <a:extLst>
            <a:ext uri="{FF2B5EF4-FFF2-40B4-BE49-F238E27FC236}">
              <a16:creationId xmlns:a16="http://schemas.microsoft.com/office/drawing/2014/main" id="{69A9B260-761A-FFC0-6360-1EB23F876E4C}"/>
            </a:ext>
          </a:extLst>
        </p:cNvPr>
        <p:cNvGrpSpPr/>
        <p:nvPr/>
      </p:nvGrpSpPr>
      <p:grpSpPr>
        <a:xfrm>
          <a:off x="0" y="0"/>
          <a:ext cx="0" cy="0"/>
          <a:chOff x="0" y="0"/>
          <a:chExt cx="0" cy="0"/>
        </a:xfrm>
      </p:grpSpPr>
      <p:sp>
        <p:nvSpPr>
          <p:cNvPr id="470" name="Google Shape;470;p48">
            <a:extLst>
              <a:ext uri="{FF2B5EF4-FFF2-40B4-BE49-F238E27FC236}">
                <a16:creationId xmlns:a16="http://schemas.microsoft.com/office/drawing/2014/main" id="{637518E4-D978-0AA4-B3E3-0F486D619685}"/>
              </a:ext>
            </a:extLst>
          </p:cNvPr>
          <p:cNvSpPr txBox="1"/>
          <p:nvPr/>
        </p:nvSpPr>
        <p:spPr>
          <a:xfrm>
            <a:off x="751540" y="4963429"/>
            <a:ext cx="4218400" cy="615513"/>
          </a:xfrm>
          <a:prstGeom prst="rect">
            <a:avLst/>
          </a:prstGeom>
          <a:noFill/>
          <a:ln>
            <a:noFill/>
          </a:ln>
        </p:spPr>
        <p:txBody>
          <a:bodyPr spcFirstLastPara="1" wrap="square" lIns="121900" tIns="121900" rIns="121900" bIns="121900" anchor="t" anchorCtr="0">
            <a:spAutoFit/>
          </a:bodyPr>
          <a:lstStyle/>
          <a:p>
            <a:pPr algn="ctr"/>
            <a:r>
              <a:rPr lang="en" sz="2400" b="1" dirty="0">
                <a:solidFill>
                  <a:schemeClr val="tx1">
                    <a:lumMod val="65000"/>
                    <a:lumOff val="35000"/>
                  </a:schemeClr>
                </a:solidFill>
                <a:latin typeface="Helvetica" pitchFamily="2" charset="0"/>
                <a:ea typeface="Helvetica Neue"/>
                <a:cs typeface="Helvetica Neue"/>
                <a:sym typeface="Helvetica Neue"/>
              </a:rPr>
              <a:t>Ambiguous labels</a:t>
            </a:r>
            <a:endParaRPr sz="2400" b="1" dirty="0">
              <a:solidFill>
                <a:schemeClr val="tx1">
                  <a:lumMod val="65000"/>
                  <a:lumOff val="35000"/>
                </a:schemeClr>
              </a:solidFill>
              <a:latin typeface="Helvetica" pitchFamily="2" charset="0"/>
              <a:ea typeface="Helvetica Neue"/>
              <a:cs typeface="Helvetica Neue"/>
              <a:sym typeface="Helvetica Neue"/>
            </a:endParaRPr>
          </a:p>
        </p:txBody>
      </p:sp>
      <p:grpSp>
        <p:nvGrpSpPr>
          <p:cNvPr id="4" name="Group 3">
            <a:extLst>
              <a:ext uri="{FF2B5EF4-FFF2-40B4-BE49-F238E27FC236}">
                <a16:creationId xmlns:a16="http://schemas.microsoft.com/office/drawing/2014/main" id="{3774129B-4DC9-0F71-995D-B3AA47D2259A}"/>
              </a:ext>
            </a:extLst>
          </p:cNvPr>
          <p:cNvGrpSpPr/>
          <p:nvPr/>
        </p:nvGrpSpPr>
        <p:grpSpPr>
          <a:xfrm>
            <a:off x="1422577" y="2209799"/>
            <a:ext cx="2876328" cy="2438400"/>
            <a:chOff x="1037158" y="1419540"/>
            <a:chExt cx="2157246" cy="1828800"/>
          </a:xfrm>
        </p:grpSpPr>
        <p:pic>
          <p:nvPicPr>
            <p:cNvPr id="2" name="Google Shape;204;p30" title="android_1.jpg">
              <a:extLst>
                <a:ext uri="{FF2B5EF4-FFF2-40B4-BE49-F238E27FC236}">
                  <a16:creationId xmlns:a16="http://schemas.microsoft.com/office/drawing/2014/main" id="{3149D465-9767-E53F-F134-48A126EF7F7B}"/>
                </a:ext>
              </a:extLst>
            </p:cNvPr>
            <p:cNvPicPr preferRelativeResize="0">
              <a:picLocks noChangeAspect="1"/>
            </p:cNvPicPr>
            <p:nvPr/>
          </p:nvPicPr>
          <p:blipFill rotWithShape="1">
            <a:blip r:embed="rId3">
              <a:alphaModFix/>
            </a:blip>
            <a:srcRect/>
            <a:stretch/>
          </p:blipFill>
          <p:spPr>
            <a:xfrm>
              <a:off x="1037158" y="1419540"/>
              <a:ext cx="866173" cy="1828800"/>
            </a:xfrm>
            <a:prstGeom prst="rect">
              <a:avLst/>
            </a:prstGeom>
            <a:noFill/>
            <a:ln>
              <a:noFill/>
            </a:ln>
          </p:spPr>
        </p:pic>
        <p:pic>
          <p:nvPicPr>
            <p:cNvPr id="3" name="Google Shape;205;p30" title="iphone_1.jpg">
              <a:extLst>
                <a:ext uri="{FF2B5EF4-FFF2-40B4-BE49-F238E27FC236}">
                  <a16:creationId xmlns:a16="http://schemas.microsoft.com/office/drawing/2014/main" id="{220E534A-07C8-C522-BB6F-C9AE747212F0}"/>
                </a:ext>
              </a:extLst>
            </p:cNvPr>
            <p:cNvPicPr preferRelativeResize="0">
              <a:picLocks noChangeAspect="1"/>
            </p:cNvPicPr>
            <p:nvPr/>
          </p:nvPicPr>
          <p:blipFill rotWithShape="1">
            <a:blip r:embed="rId4">
              <a:alphaModFix/>
            </a:blip>
            <a:srcRect/>
            <a:stretch/>
          </p:blipFill>
          <p:spPr>
            <a:xfrm>
              <a:off x="2310362" y="1419540"/>
              <a:ext cx="884042" cy="1828800"/>
            </a:xfrm>
            <a:prstGeom prst="roundRect">
              <a:avLst>
                <a:gd name="adj" fmla="val 16667"/>
              </a:avLst>
            </a:prstGeom>
            <a:noFill/>
            <a:ln>
              <a:noFill/>
            </a:ln>
            <a:effectLst>
              <a:outerShdw blurRad="57150" dist="19050" dir="5400000" algn="bl" rotWithShape="0">
                <a:srgbClr val="000000">
                  <a:alpha val="49803"/>
                </a:srgbClr>
              </a:outerShdw>
            </a:effectLst>
          </p:spPr>
        </p:pic>
      </p:grpSp>
      <p:grpSp>
        <p:nvGrpSpPr>
          <p:cNvPr id="7" name="Group 6">
            <a:extLst>
              <a:ext uri="{FF2B5EF4-FFF2-40B4-BE49-F238E27FC236}">
                <a16:creationId xmlns:a16="http://schemas.microsoft.com/office/drawing/2014/main" id="{D405232F-1729-EB85-2C40-DDFFA50BAE14}"/>
              </a:ext>
            </a:extLst>
          </p:cNvPr>
          <p:cNvGrpSpPr/>
          <p:nvPr/>
        </p:nvGrpSpPr>
        <p:grpSpPr>
          <a:xfrm>
            <a:off x="5676900" y="2023749"/>
            <a:ext cx="6257533" cy="3555192"/>
            <a:chOff x="4257675" y="1517812"/>
            <a:chExt cx="4693150" cy="2666394"/>
          </a:xfrm>
        </p:grpSpPr>
        <p:sp>
          <p:nvSpPr>
            <p:cNvPr id="466" name="Google Shape;466;p48">
              <a:extLst>
                <a:ext uri="{FF2B5EF4-FFF2-40B4-BE49-F238E27FC236}">
                  <a16:creationId xmlns:a16="http://schemas.microsoft.com/office/drawing/2014/main" id="{7F26C0AE-1A37-1B51-179F-3F78A30728BC}"/>
                </a:ext>
              </a:extLst>
            </p:cNvPr>
            <p:cNvSpPr txBox="1"/>
            <p:nvPr/>
          </p:nvSpPr>
          <p:spPr>
            <a:xfrm>
              <a:off x="5297053" y="3722571"/>
              <a:ext cx="3653772" cy="461635"/>
            </a:xfrm>
            <a:prstGeom prst="rect">
              <a:avLst/>
            </a:prstGeom>
            <a:noFill/>
            <a:ln>
              <a:noFill/>
            </a:ln>
          </p:spPr>
          <p:txBody>
            <a:bodyPr spcFirstLastPara="1" wrap="square" lIns="121900" tIns="121900" rIns="121900" bIns="121900" anchor="t" anchorCtr="0">
              <a:spAutoFit/>
            </a:bodyPr>
            <a:lstStyle/>
            <a:p>
              <a:pPr algn="ctr"/>
              <a:r>
                <a:rPr lang="en" sz="2400" b="1" dirty="0">
                  <a:solidFill>
                    <a:srgbClr val="0070C0"/>
                  </a:solidFill>
                  <a:latin typeface="Helvetica" pitchFamily="2" charset="0"/>
                  <a:ea typeface="Helvetica Neue"/>
                  <a:cs typeface="Helvetica Neue"/>
                  <a:sym typeface="Helvetica Neue"/>
                </a:rPr>
                <a:t>Clear labels and visuals</a:t>
              </a:r>
              <a:endParaRPr sz="2400" b="1" dirty="0">
                <a:solidFill>
                  <a:srgbClr val="0070C0"/>
                </a:solidFill>
                <a:latin typeface="Helvetica" pitchFamily="2" charset="0"/>
                <a:ea typeface="Helvetica Neue"/>
                <a:cs typeface="Helvetica Neue"/>
                <a:sym typeface="Helvetica Neue"/>
              </a:endParaRPr>
            </a:p>
          </p:txBody>
        </p:sp>
        <p:sp>
          <p:nvSpPr>
            <p:cNvPr id="5" name="Down Arrow 4">
              <a:extLst>
                <a:ext uri="{FF2B5EF4-FFF2-40B4-BE49-F238E27FC236}">
                  <a16:creationId xmlns:a16="http://schemas.microsoft.com/office/drawing/2014/main" id="{43B6F6B1-1B43-A9C9-D374-E44E5A96EF6E}"/>
                </a:ext>
              </a:extLst>
            </p:cNvPr>
            <p:cNvSpPr/>
            <p:nvPr/>
          </p:nvSpPr>
          <p:spPr>
            <a:xfrm rot="16200000">
              <a:off x="4357687" y="2257426"/>
              <a:ext cx="428625" cy="62865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Google Shape;486;p49" title="implications_3.jpeg">
              <a:extLst>
                <a:ext uri="{FF2B5EF4-FFF2-40B4-BE49-F238E27FC236}">
                  <a16:creationId xmlns:a16="http://schemas.microsoft.com/office/drawing/2014/main" id="{D5FEF735-8AD8-1EBA-47A7-B5337A53185A}"/>
                </a:ext>
              </a:extLst>
            </p:cNvPr>
            <p:cNvPicPr preferRelativeResize="0">
              <a:picLocks noChangeAspect="1"/>
            </p:cNvPicPr>
            <p:nvPr/>
          </p:nvPicPr>
          <p:blipFill rotWithShape="1">
            <a:blip r:embed="rId5">
              <a:alphaModFix/>
            </a:blip>
            <a:srcRect l="22015"/>
            <a:stretch/>
          </p:blipFill>
          <p:spPr>
            <a:xfrm>
              <a:off x="5602018" y="1517812"/>
              <a:ext cx="3043842" cy="2107873"/>
            </a:xfrm>
            <a:prstGeom prst="rect">
              <a:avLst/>
            </a:prstGeom>
            <a:noFill/>
            <a:ln>
              <a:noFill/>
            </a:ln>
          </p:spPr>
        </p:pic>
      </p:grpSp>
    </p:spTree>
    <p:extLst>
      <p:ext uri="{BB962C8B-B14F-4D97-AF65-F5344CB8AC3E}">
        <p14:creationId xmlns:p14="http://schemas.microsoft.com/office/powerpoint/2010/main" val="1207019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8"/>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pic>
        <p:nvPicPr>
          <p:cNvPr id="175" name="Google Shape;175;p28" title="android_1.jpg"/>
          <p:cNvPicPr preferRelativeResize="0">
            <a:picLocks noChangeAspect="1"/>
          </p:cNvPicPr>
          <p:nvPr/>
        </p:nvPicPr>
        <p:blipFill rotWithShape="1">
          <a:blip r:embed="rId3">
            <a:alphaModFix/>
          </a:blip>
          <a:srcRect/>
          <a:stretch/>
        </p:blipFill>
        <p:spPr>
          <a:xfrm>
            <a:off x="1915433" y="400697"/>
            <a:ext cx="2598528" cy="5486400"/>
          </a:xfrm>
          <a:prstGeom prst="rect">
            <a:avLst/>
          </a:prstGeom>
          <a:noFill/>
          <a:ln>
            <a:noFill/>
          </a:ln>
        </p:spPr>
      </p:pic>
      <p:pic>
        <p:nvPicPr>
          <p:cNvPr id="176" name="Google Shape;176;p28" title="iphone_1.jpg"/>
          <p:cNvPicPr preferRelativeResize="0">
            <a:picLocks noChangeAspect="1"/>
          </p:cNvPicPr>
          <p:nvPr/>
        </p:nvPicPr>
        <p:blipFill rotWithShape="1">
          <a:blip r:embed="rId4">
            <a:alphaModFix/>
          </a:blip>
          <a:srcRect/>
          <a:stretch/>
        </p:blipFill>
        <p:spPr>
          <a:xfrm>
            <a:off x="7678041" y="400697"/>
            <a:ext cx="2652123" cy="5486400"/>
          </a:xfrm>
          <a:prstGeom prst="roundRect">
            <a:avLst>
              <a:gd name="adj" fmla="val 16667"/>
            </a:avLst>
          </a:prstGeom>
          <a:noFill/>
          <a:ln>
            <a:noFill/>
          </a:ln>
          <a:effectLst>
            <a:outerShdw blurRad="57150" dist="19050" dir="5400000" algn="bl" rotWithShape="0">
              <a:srgbClr val="000000">
                <a:alpha val="49803"/>
              </a:srgbClr>
            </a:outerShdw>
          </a:effectLst>
        </p:spPr>
      </p:pic>
      <p:sp>
        <p:nvSpPr>
          <p:cNvPr id="2" name="TextBox 1">
            <a:extLst>
              <a:ext uri="{FF2B5EF4-FFF2-40B4-BE49-F238E27FC236}">
                <a16:creationId xmlns:a16="http://schemas.microsoft.com/office/drawing/2014/main" id="{141621A3-6498-5FEF-A9A9-0DF943AA1794}"/>
              </a:ext>
            </a:extLst>
          </p:cNvPr>
          <p:cNvSpPr txBox="1"/>
          <p:nvPr/>
        </p:nvSpPr>
        <p:spPr>
          <a:xfrm>
            <a:off x="2266360" y="6123755"/>
            <a:ext cx="1896673" cy="430887"/>
          </a:xfrm>
          <a:prstGeom prst="rect">
            <a:avLst/>
          </a:prstGeom>
          <a:noFill/>
        </p:spPr>
        <p:txBody>
          <a:bodyPr wrap="none" rtlCol="0">
            <a:spAutoFit/>
          </a:bodyPr>
          <a:lstStyle/>
          <a:p>
            <a:r>
              <a:rPr lang="en-US" sz="2200" b="1" dirty="0">
                <a:solidFill>
                  <a:srgbClr val="0070C0"/>
                </a:solidFill>
                <a:latin typeface="Helvetica" pitchFamily="2" charset="0"/>
              </a:rPr>
              <a:t>Android 13.0</a:t>
            </a:r>
          </a:p>
        </p:txBody>
      </p:sp>
      <p:sp>
        <p:nvSpPr>
          <p:cNvPr id="3" name="TextBox 2">
            <a:extLst>
              <a:ext uri="{FF2B5EF4-FFF2-40B4-BE49-F238E27FC236}">
                <a16:creationId xmlns:a16="http://schemas.microsoft.com/office/drawing/2014/main" id="{DDDE2CF7-6701-1A08-5FA9-474AAD2D0E29}"/>
              </a:ext>
            </a:extLst>
          </p:cNvPr>
          <p:cNvSpPr txBox="1"/>
          <p:nvPr/>
        </p:nvSpPr>
        <p:spPr>
          <a:xfrm>
            <a:off x="8236905" y="6123755"/>
            <a:ext cx="1534394" cy="430887"/>
          </a:xfrm>
          <a:prstGeom prst="rect">
            <a:avLst/>
          </a:prstGeom>
          <a:noFill/>
        </p:spPr>
        <p:txBody>
          <a:bodyPr wrap="none" rtlCol="0">
            <a:spAutoFit/>
          </a:bodyPr>
          <a:lstStyle/>
          <a:p>
            <a:r>
              <a:rPr lang="en-US" sz="2200" b="1" dirty="0">
                <a:solidFill>
                  <a:srgbClr val="0070C0"/>
                </a:solidFill>
                <a:latin typeface="Helvetica" pitchFamily="2" charset="0"/>
              </a:rPr>
              <a:t>iOS 17.4.1</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50"/>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grpSp>
        <p:nvGrpSpPr>
          <p:cNvPr id="17" name="Group 16">
            <a:extLst>
              <a:ext uri="{FF2B5EF4-FFF2-40B4-BE49-F238E27FC236}">
                <a16:creationId xmlns:a16="http://schemas.microsoft.com/office/drawing/2014/main" id="{FD97EB5E-5CCA-5CDF-1682-13F3CB53DBFF}"/>
              </a:ext>
            </a:extLst>
          </p:cNvPr>
          <p:cNvGrpSpPr/>
          <p:nvPr/>
        </p:nvGrpSpPr>
        <p:grpSpPr>
          <a:xfrm>
            <a:off x="6093332" y="905144"/>
            <a:ext cx="6021072" cy="5309069"/>
            <a:chOff x="4569998" y="678858"/>
            <a:chExt cx="4515804" cy="3981802"/>
          </a:xfrm>
        </p:grpSpPr>
        <p:sp>
          <p:nvSpPr>
            <p:cNvPr id="497" name="Google Shape;497;p50"/>
            <p:cNvSpPr txBox="1"/>
            <p:nvPr/>
          </p:nvSpPr>
          <p:spPr>
            <a:xfrm>
              <a:off x="6025457" y="1261175"/>
              <a:ext cx="2353600" cy="311624"/>
            </a:xfrm>
            <a:prstGeom prst="rect">
              <a:avLst/>
            </a:prstGeom>
            <a:noFill/>
            <a:ln>
              <a:noFill/>
            </a:ln>
          </p:spPr>
          <p:txBody>
            <a:bodyPr spcFirstLastPara="1" wrap="square" lIns="76267" tIns="38100" rIns="76267" bIns="38100" anchor="t" anchorCtr="0">
              <a:spAutoFit/>
            </a:bodyPr>
            <a:lstStyle/>
            <a:p>
              <a:pPr>
                <a:buClr>
                  <a:srgbClr val="000000"/>
                </a:buClr>
                <a:buSzPts val="1751"/>
              </a:pPr>
              <a:r>
                <a:rPr lang="en" sz="2200" b="1" dirty="0">
                  <a:solidFill>
                    <a:schemeClr val="tx1">
                      <a:lumMod val="65000"/>
                      <a:lumOff val="35000"/>
                    </a:schemeClr>
                  </a:solidFill>
                  <a:latin typeface="Helvetica" pitchFamily="2" charset="0"/>
                  <a:sym typeface="Arial"/>
                </a:rPr>
                <a:t>Study participants</a:t>
              </a:r>
              <a:endParaRPr sz="2200" b="1" dirty="0">
                <a:solidFill>
                  <a:schemeClr val="tx1">
                    <a:lumMod val="65000"/>
                    <a:lumOff val="35000"/>
                  </a:schemeClr>
                </a:solidFill>
                <a:latin typeface="Helvetica" pitchFamily="2" charset="0"/>
                <a:sym typeface="Arial"/>
              </a:endParaRPr>
            </a:p>
          </p:txBody>
        </p:sp>
        <p:sp>
          <p:nvSpPr>
            <p:cNvPr id="498" name="Google Shape;498;p50"/>
            <p:cNvSpPr txBox="1"/>
            <p:nvPr/>
          </p:nvSpPr>
          <p:spPr>
            <a:xfrm>
              <a:off x="6025457" y="2629353"/>
              <a:ext cx="3060345" cy="311624"/>
            </a:xfrm>
            <a:prstGeom prst="rect">
              <a:avLst/>
            </a:prstGeom>
            <a:noFill/>
            <a:ln>
              <a:noFill/>
            </a:ln>
          </p:spPr>
          <p:txBody>
            <a:bodyPr spcFirstLastPara="1" wrap="square" lIns="76267" tIns="38100" rIns="76267" bIns="38100" anchor="t" anchorCtr="0">
              <a:spAutoFit/>
            </a:bodyPr>
            <a:lstStyle/>
            <a:p>
              <a:pPr>
                <a:buClr>
                  <a:srgbClr val="000000"/>
                </a:buClr>
                <a:buSzPts val="1751"/>
              </a:pPr>
              <a:r>
                <a:rPr lang="en" sz="2200" b="1" dirty="0">
                  <a:solidFill>
                    <a:schemeClr val="tx1">
                      <a:lumMod val="65000"/>
                      <a:lumOff val="35000"/>
                    </a:schemeClr>
                  </a:solidFill>
                  <a:latin typeface="Helvetica" pitchFamily="2" charset="0"/>
                  <a:sym typeface="Arial"/>
                </a:rPr>
                <a:t>Anonymous peer reviewers</a:t>
              </a:r>
              <a:endParaRPr sz="2200" b="1" dirty="0">
                <a:solidFill>
                  <a:schemeClr val="tx1">
                    <a:lumMod val="65000"/>
                    <a:lumOff val="35000"/>
                  </a:schemeClr>
                </a:solidFill>
                <a:latin typeface="Helvetica" pitchFamily="2" charset="0"/>
                <a:sym typeface="Arial"/>
              </a:endParaRPr>
            </a:p>
          </p:txBody>
        </p:sp>
        <p:sp>
          <p:nvSpPr>
            <p:cNvPr id="499" name="Google Shape;499;p50"/>
            <p:cNvSpPr txBox="1"/>
            <p:nvPr/>
          </p:nvSpPr>
          <p:spPr>
            <a:xfrm>
              <a:off x="6025457" y="3992225"/>
              <a:ext cx="3047393" cy="408092"/>
            </a:xfrm>
            <a:prstGeom prst="rect">
              <a:avLst/>
            </a:prstGeom>
            <a:noFill/>
            <a:ln>
              <a:noFill/>
            </a:ln>
          </p:spPr>
          <p:txBody>
            <a:bodyPr spcFirstLastPara="1" wrap="square" lIns="76267" tIns="38100" rIns="76267" bIns="38100" anchor="t" anchorCtr="0">
              <a:spAutoFit/>
            </a:bodyPr>
            <a:lstStyle/>
            <a:p>
              <a:pPr>
                <a:lnSpc>
                  <a:spcPct val="137500"/>
                </a:lnSpc>
                <a:buClr>
                  <a:srgbClr val="000000"/>
                </a:buClr>
                <a:buSzPts val="1100"/>
              </a:pPr>
              <a:r>
                <a:rPr lang="en" sz="2200" b="1" dirty="0">
                  <a:solidFill>
                    <a:schemeClr val="tx1">
                      <a:lumMod val="65000"/>
                      <a:lumOff val="35000"/>
                    </a:schemeClr>
                  </a:solidFill>
                  <a:latin typeface="Helvetica" pitchFamily="2" charset="0"/>
                  <a:sym typeface="Arial"/>
                </a:rPr>
                <a:t>National Science Foundation</a:t>
              </a:r>
              <a:endParaRPr sz="2200" b="1" dirty="0">
                <a:solidFill>
                  <a:schemeClr val="tx1">
                    <a:lumMod val="65000"/>
                    <a:lumOff val="35000"/>
                  </a:schemeClr>
                </a:solidFill>
                <a:latin typeface="Helvetica" pitchFamily="2" charset="0"/>
                <a:sym typeface="Arial"/>
              </a:endParaRPr>
            </a:p>
          </p:txBody>
        </p:sp>
        <p:pic>
          <p:nvPicPr>
            <p:cNvPr id="502" name="Google Shape;502;p50"/>
            <p:cNvPicPr preferRelativeResize="0"/>
            <p:nvPr/>
          </p:nvPicPr>
          <p:blipFill rotWithShape="1">
            <a:blip r:embed="rId3">
              <a:alphaModFix/>
            </a:blip>
            <a:srcRect l="15591" t="10710" r="18231" b="17264"/>
            <a:stretch/>
          </p:blipFill>
          <p:spPr>
            <a:xfrm>
              <a:off x="4569998" y="678858"/>
              <a:ext cx="1370651" cy="1193150"/>
            </a:xfrm>
            <a:prstGeom prst="rect">
              <a:avLst/>
            </a:prstGeom>
            <a:noFill/>
            <a:ln>
              <a:noFill/>
            </a:ln>
          </p:spPr>
        </p:pic>
        <p:pic>
          <p:nvPicPr>
            <p:cNvPr id="503" name="Google Shape;503;p50"/>
            <p:cNvPicPr preferRelativeResize="0"/>
            <p:nvPr/>
          </p:nvPicPr>
          <p:blipFill rotWithShape="1">
            <a:blip r:embed="rId4">
              <a:alphaModFix/>
            </a:blip>
            <a:srcRect l="25115" r="25802" b="58167"/>
            <a:stretch/>
          </p:blipFill>
          <p:spPr>
            <a:xfrm>
              <a:off x="4618106" y="2496272"/>
              <a:ext cx="1316188" cy="592652"/>
            </a:xfrm>
            <a:prstGeom prst="rect">
              <a:avLst/>
            </a:prstGeom>
            <a:noFill/>
            <a:ln>
              <a:noFill/>
            </a:ln>
          </p:spPr>
        </p:pic>
        <p:pic>
          <p:nvPicPr>
            <p:cNvPr id="504" name="Google Shape;504;p50" title=" nsf.png"/>
            <p:cNvPicPr preferRelativeResize="0"/>
            <p:nvPr/>
          </p:nvPicPr>
          <p:blipFill rotWithShape="1">
            <a:blip r:embed="rId5">
              <a:alphaModFix/>
            </a:blip>
            <a:srcRect/>
            <a:stretch/>
          </p:blipFill>
          <p:spPr>
            <a:xfrm>
              <a:off x="4798742" y="3731885"/>
              <a:ext cx="925875" cy="928775"/>
            </a:xfrm>
            <a:prstGeom prst="rect">
              <a:avLst/>
            </a:prstGeom>
            <a:noFill/>
            <a:ln>
              <a:noFill/>
            </a:ln>
          </p:spPr>
        </p:pic>
      </p:grpSp>
      <p:grpSp>
        <p:nvGrpSpPr>
          <p:cNvPr id="16" name="Group 15">
            <a:extLst>
              <a:ext uri="{FF2B5EF4-FFF2-40B4-BE49-F238E27FC236}">
                <a16:creationId xmlns:a16="http://schemas.microsoft.com/office/drawing/2014/main" id="{20459AB1-6042-31C4-061D-3CC3C15E8B32}"/>
              </a:ext>
            </a:extLst>
          </p:cNvPr>
          <p:cNvGrpSpPr/>
          <p:nvPr/>
        </p:nvGrpSpPr>
        <p:grpSpPr>
          <a:xfrm>
            <a:off x="616389" y="1171246"/>
            <a:ext cx="4101960" cy="5104437"/>
            <a:chOff x="5440887" y="916584"/>
            <a:chExt cx="3076470" cy="3828328"/>
          </a:xfrm>
        </p:grpSpPr>
        <p:pic>
          <p:nvPicPr>
            <p:cNvPr id="2" name="Google Shape;507;p50">
              <a:extLst>
                <a:ext uri="{FF2B5EF4-FFF2-40B4-BE49-F238E27FC236}">
                  <a16:creationId xmlns:a16="http://schemas.microsoft.com/office/drawing/2014/main" id="{6CF6F113-4EB5-A833-2573-66C1C8757A42}"/>
                </a:ext>
              </a:extLst>
            </p:cNvPr>
            <p:cNvPicPr preferRelativeResize="0">
              <a:picLocks noChangeAspect="1"/>
            </p:cNvPicPr>
            <p:nvPr/>
          </p:nvPicPr>
          <p:blipFill rotWithShape="1">
            <a:blip r:embed="rId6">
              <a:alphaModFix/>
            </a:blip>
            <a:srcRect l="22883" t="13137" r="24364" b="34015"/>
            <a:stretch>
              <a:fillRect/>
            </a:stretch>
          </p:blipFill>
          <p:spPr>
            <a:xfrm>
              <a:off x="5440887" y="4196272"/>
              <a:ext cx="546975" cy="548640"/>
            </a:xfrm>
            <a:prstGeom prst="rect">
              <a:avLst/>
            </a:prstGeom>
            <a:noFill/>
            <a:ln>
              <a:noFill/>
            </a:ln>
          </p:spPr>
        </p:pic>
        <p:pic>
          <p:nvPicPr>
            <p:cNvPr id="3" name="Google Shape;506;p50">
              <a:extLst>
                <a:ext uri="{FF2B5EF4-FFF2-40B4-BE49-F238E27FC236}">
                  <a16:creationId xmlns:a16="http://schemas.microsoft.com/office/drawing/2014/main" id="{5996EA24-7BDB-FE82-D876-118114193519}"/>
                </a:ext>
              </a:extLst>
            </p:cNvPr>
            <p:cNvPicPr preferRelativeResize="0">
              <a:picLocks noChangeAspect="1"/>
            </p:cNvPicPr>
            <p:nvPr/>
          </p:nvPicPr>
          <p:blipFill rotWithShape="1">
            <a:blip r:embed="rId7">
              <a:alphaModFix/>
            </a:blip>
            <a:srcRect l="28387" t="17991" r="23032" b="33280"/>
            <a:stretch>
              <a:fillRect/>
            </a:stretch>
          </p:blipFill>
          <p:spPr>
            <a:xfrm>
              <a:off x="5440887" y="1463705"/>
              <a:ext cx="546977" cy="548640"/>
            </a:xfrm>
            <a:prstGeom prst="rect">
              <a:avLst/>
            </a:prstGeom>
            <a:noFill/>
            <a:ln>
              <a:noFill/>
            </a:ln>
          </p:spPr>
        </p:pic>
        <p:pic>
          <p:nvPicPr>
            <p:cNvPr id="4" name="Google Shape;515;p50" title="murad.jpeg">
              <a:extLst>
                <a:ext uri="{FF2B5EF4-FFF2-40B4-BE49-F238E27FC236}">
                  <a16:creationId xmlns:a16="http://schemas.microsoft.com/office/drawing/2014/main" id="{0211D4C5-03F0-1C6A-305B-02EE2E7BECD2}"/>
                </a:ext>
              </a:extLst>
            </p:cNvPr>
            <p:cNvPicPr preferRelativeResize="0">
              <a:picLocks noChangeAspect="1"/>
            </p:cNvPicPr>
            <p:nvPr/>
          </p:nvPicPr>
          <p:blipFill rotWithShape="1">
            <a:blip r:embed="rId8">
              <a:alphaModFix/>
            </a:blip>
            <a:srcRect l="31776" t="36664" r="27313" b="32561"/>
            <a:stretch>
              <a:fillRect/>
            </a:stretch>
          </p:blipFill>
          <p:spPr>
            <a:xfrm>
              <a:off x="5440887" y="916584"/>
              <a:ext cx="546975" cy="548640"/>
            </a:xfrm>
            <a:prstGeom prst="rect">
              <a:avLst/>
            </a:prstGeom>
            <a:noFill/>
            <a:ln>
              <a:noFill/>
            </a:ln>
          </p:spPr>
        </p:pic>
        <p:pic>
          <p:nvPicPr>
            <p:cNvPr id="5" name="Google Shape;511;p50" title="sara.jpeg">
              <a:extLst>
                <a:ext uri="{FF2B5EF4-FFF2-40B4-BE49-F238E27FC236}">
                  <a16:creationId xmlns:a16="http://schemas.microsoft.com/office/drawing/2014/main" id="{35DD3A9C-E8E3-7545-C4C7-2AAF1AEED095}"/>
                </a:ext>
              </a:extLst>
            </p:cNvPr>
            <p:cNvPicPr preferRelativeResize="0">
              <a:picLocks noChangeAspect="1"/>
            </p:cNvPicPr>
            <p:nvPr/>
          </p:nvPicPr>
          <p:blipFill rotWithShape="1">
            <a:blip r:embed="rId9">
              <a:alphaModFix/>
            </a:blip>
            <a:srcRect l="12126" t="19789" r="17932" b="27420"/>
            <a:stretch>
              <a:fillRect/>
            </a:stretch>
          </p:blipFill>
          <p:spPr>
            <a:xfrm>
              <a:off x="5440887" y="2556428"/>
              <a:ext cx="546975" cy="548640"/>
            </a:xfrm>
            <a:prstGeom prst="rect">
              <a:avLst/>
            </a:prstGeom>
            <a:noFill/>
            <a:ln>
              <a:noFill/>
            </a:ln>
          </p:spPr>
        </p:pic>
        <p:pic>
          <p:nvPicPr>
            <p:cNvPr id="6" name="Google Shape;513;p50">
              <a:extLst>
                <a:ext uri="{FF2B5EF4-FFF2-40B4-BE49-F238E27FC236}">
                  <a16:creationId xmlns:a16="http://schemas.microsoft.com/office/drawing/2014/main" id="{A503F8F8-A4B5-381F-63DB-F136890B1FCC}"/>
                </a:ext>
              </a:extLst>
            </p:cNvPr>
            <p:cNvPicPr preferRelativeResize="0">
              <a:picLocks noChangeAspect="1"/>
            </p:cNvPicPr>
            <p:nvPr/>
          </p:nvPicPr>
          <p:blipFill rotWithShape="1">
            <a:blip r:embed="rId10">
              <a:alphaModFix/>
            </a:blip>
            <a:srcRect l="18559" t="13234" r="16900" b="22029"/>
            <a:stretch>
              <a:fillRect/>
            </a:stretch>
          </p:blipFill>
          <p:spPr>
            <a:xfrm>
              <a:off x="5440887" y="3103549"/>
              <a:ext cx="546975" cy="548640"/>
            </a:xfrm>
            <a:prstGeom prst="rect">
              <a:avLst/>
            </a:prstGeom>
            <a:noFill/>
            <a:ln>
              <a:noFill/>
            </a:ln>
          </p:spPr>
        </p:pic>
        <p:pic>
          <p:nvPicPr>
            <p:cNvPr id="7" name="Google Shape;514;p50" title="farhana.jpeg">
              <a:extLst>
                <a:ext uri="{FF2B5EF4-FFF2-40B4-BE49-F238E27FC236}">
                  <a16:creationId xmlns:a16="http://schemas.microsoft.com/office/drawing/2014/main" id="{B2D41FB6-32DC-5D7C-CE27-6F8F7E8F65A2}"/>
                </a:ext>
              </a:extLst>
            </p:cNvPr>
            <p:cNvPicPr preferRelativeResize="0">
              <a:picLocks noChangeAspect="1"/>
            </p:cNvPicPr>
            <p:nvPr/>
          </p:nvPicPr>
          <p:blipFill rotWithShape="1">
            <a:blip r:embed="rId11">
              <a:alphaModFix/>
            </a:blip>
            <a:srcRect l="24511" t="31396" r="25243" b="18257"/>
            <a:stretch>
              <a:fillRect/>
            </a:stretch>
          </p:blipFill>
          <p:spPr>
            <a:xfrm>
              <a:off x="5440887" y="2010826"/>
              <a:ext cx="546977" cy="548640"/>
            </a:xfrm>
            <a:prstGeom prst="rect">
              <a:avLst/>
            </a:prstGeom>
            <a:noFill/>
            <a:ln>
              <a:noFill/>
            </a:ln>
          </p:spPr>
        </p:pic>
        <p:pic>
          <p:nvPicPr>
            <p:cNvPr id="8" name="Google Shape;512;p50" title="hrishi.jpg">
              <a:extLst>
                <a:ext uri="{FF2B5EF4-FFF2-40B4-BE49-F238E27FC236}">
                  <a16:creationId xmlns:a16="http://schemas.microsoft.com/office/drawing/2014/main" id="{969A8672-A54B-279C-02D0-C7C3C6F5E616}"/>
                </a:ext>
              </a:extLst>
            </p:cNvPr>
            <p:cNvPicPr preferRelativeResize="0">
              <a:picLocks noChangeAspect="1"/>
            </p:cNvPicPr>
            <p:nvPr/>
          </p:nvPicPr>
          <p:blipFill rotWithShape="1">
            <a:blip r:embed="rId12">
              <a:alphaModFix/>
            </a:blip>
            <a:srcRect l="23203" t="26969" r="29492" b="50882"/>
            <a:stretch>
              <a:fillRect/>
            </a:stretch>
          </p:blipFill>
          <p:spPr>
            <a:xfrm>
              <a:off x="5440887" y="3649151"/>
              <a:ext cx="546975" cy="548640"/>
            </a:xfrm>
            <a:prstGeom prst="rect">
              <a:avLst/>
            </a:prstGeom>
            <a:noFill/>
            <a:ln>
              <a:noFill/>
            </a:ln>
          </p:spPr>
        </p:pic>
        <p:sp>
          <p:nvSpPr>
            <p:cNvPr id="9" name="Google Shape;509;p50">
              <a:extLst>
                <a:ext uri="{FF2B5EF4-FFF2-40B4-BE49-F238E27FC236}">
                  <a16:creationId xmlns:a16="http://schemas.microsoft.com/office/drawing/2014/main" id="{EB0E9CD6-C226-2E90-906C-A916DD953602}"/>
                </a:ext>
              </a:extLst>
            </p:cNvPr>
            <p:cNvSpPr txBox="1"/>
            <p:nvPr/>
          </p:nvSpPr>
          <p:spPr>
            <a:xfrm>
              <a:off x="6072670" y="1039699"/>
              <a:ext cx="2430105" cy="311624"/>
            </a:xfrm>
            <a:prstGeom prst="rect">
              <a:avLst/>
            </a:prstGeom>
            <a:noFill/>
            <a:ln>
              <a:noFill/>
            </a:ln>
          </p:spPr>
          <p:txBody>
            <a:bodyPr spcFirstLastPara="1" wrap="square" lIns="76267" tIns="38100" rIns="76267" bIns="38100" anchor="t" anchorCtr="0">
              <a:spAutoFit/>
            </a:bodyPr>
            <a:lstStyle/>
            <a:p>
              <a:pPr lvl="0">
                <a:buSzPts val="1751"/>
              </a:pPr>
              <a:r>
                <a:rPr lang="en-US" sz="2200" b="1" dirty="0">
                  <a:solidFill>
                    <a:schemeClr val="tx1">
                      <a:lumMod val="65000"/>
                      <a:lumOff val="35000"/>
                    </a:schemeClr>
                  </a:solidFill>
                  <a:latin typeface="Helvetica" pitchFamily="2" charset="0"/>
                </a:rPr>
                <a:t>Khawar Murad Ahmed</a:t>
              </a:r>
            </a:p>
          </p:txBody>
        </p:sp>
        <p:sp>
          <p:nvSpPr>
            <p:cNvPr id="10" name="Google Shape;509;p50">
              <a:extLst>
                <a:ext uri="{FF2B5EF4-FFF2-40B4-BE49-F238E27FC236}">
                  <a16:creationId xmlns:a16="http://schemas.microsoft.com/office/drawing/2014/main" id="{8A1F49F3-4CF7-060A-5D88-604B71FB8A95}"/>
                </a:ext>
              </a:extLst>
            </p:cNvPr>
            <p:cNvSpPr txBox="1"/>
            <p:nvPr/>
          </p:nvSpPr>
          <p:spPr>
            <a:xfrm>
              <a:off x="6072670" y="2129333"/>
              <a:ext cx="2430105" cy="311624"/>
            </a:xfrm>
            <a:prstGeom prst="rect">
              <a:avLst/>
            </a:prstGeom>
            <a:noFill/>
            <a:ln>
              <a:noFill/>
            </a:ln>
          </p:spPr>
          <p:txBody>
            <a:bodyPr spcFirstLastPara="1" wrap="square" lIns="76267" tIns="38100" rIns="76267" bIns="38100" anchor="t" anchorCtr="0">
              <a:spAutoFit/>
            </a:bodyPr>
            <a:lstStyle/>
            <a:p>
              <a:pPr>
                <a:buSzPts val="1751"/>
              </a:pPr>
              <a:r>
                <a:rPr lang="en-US" sz="2200" b="1" dirty="0">
                  <a:solidFill>
                    <a:schemeClr val="tx1">
                      <a:lumMod val="65000"/>
                      <a:lumOff val="35000"/>
                    </a:schemeClr>
                  </a:solidFill>
                  <a:latin typeface="Helvetica" pitchFamily="2" charset="0"/>
                </a:rPr>
                <a:t>Farhana Khan</a:t>
              </a:r>
            </a:p>
          </p:txBody>
        </p:sp>
        <p:sp>
          <p:nvSpPr>
            <p:cNvPr id="11" name="Google Shape;509;p50">
              <a:extLst>
                <a:ext uri="{FF2B5EF4-FFF2-40B4-BE49-F238E27FC236}">
                  <a16:creationId xmlns:a16="http://schemas.microsoft.com/office/drawing/2014/main" id="{A7EE204D-5372-E49F-778E-AD059741CFD9}"/>
                </a:ext>
              </a:extLst>
            </p:cNvPr>
            <p:cNvSpPr txBox="1"/>
            <p:nvPr/>
          </p:nvSpPr>
          <p:spPr>
            <a:xfrm>
              <a:off x="6087252" y="3223220"/>
              <a:ext cx="2430105" cy="311624"/>
            </a:xfrm>
            <a:prstGeom prst="rect">
              <a:avLst/>
            </a:prstGeom>
            <a:noFill/>
            <a:ln>
              <a:noFill/>
            </a:ln>
          </p:spPr>
          <p:txBody>
            <a:bodyPr spcFirstLastPara="1" wrap="square" lIns="76267" tIns="38100" rIns="76267" bIns="38100" anchor="t" anchorCtr="0">
              <a:spAutoFit/>
            </a:bodyPr>
            <a:lstStyle/>
            <a:p>
              <a:pPr lvl="0">
                <a:buSzPts val="1751"/>
              </a:pPr>
              <a:r>
                <a:rPr lang="en-US" sz="2200" b="1" dirty="0">
                  <a:solidFill>
                    <a:schemeClr val="tx1">
                      <a:lumMod val="65000"/>
                      <a:lumOff val="35000"/>
                    </a:schemeClr>
                  </a:solidFill>
                  <a:latin typeface="Helvetica" pitchFamily="2" charset="0"/>
                </a:rPr>
                <a:t>Brandt Redd</a:t>
              </a:r>
            </a:p>
          </p:txBody>
        </p:sp>
        <p:sp>
          <p:nvSpPr>
            <p:cNvPr id="12" name="Google Shape;509;p50">
              <a:extLst>
                <a:ext uri="{FF2B5EF4-FFF2-40B4-BE49-F238E27FC236}">
                  <a16:creationId xmlns:a16="http://schemas.microsoft.com/office/drawing/2014/main" id="{AC2B7634-BFAD-9ACD-B3D2-93169B098116}"/>
                </a:ext>
              </a:extLst>
            </p:cNvPr>
            <p:cNvSpPr txBox="1"/>
            <p:nvPr/>
          </p:nvSpPr>
          <p:spPr>
            <a:xfrm>
              <a:off x="6079691" y="2674935"/>
              <a:ext cx="2430105" cy="311624"/>
            </a:xfrm>
            <a:prstGeom prst="rect">
              <a:avLst/>
            </a:prstGeom>
            <a:noFill/>
            <a:ln>
              <a:noFill/>
            </a:ln>
          </p:spPr>
          <p:txBody>
            <a:bodyPr spcFirstLastPara="1" wrap="square" lIns="76267" tIns="38100" rIns="76267" bIns="38100" anchor="t" anchorCtr="0">
              <a:spAutoFit/>
            </a:bodyPr>
            <a:lstStyle/>
            <a:p>
              <a:pPr lvl="0">
                <a:buSzPts val="1751"/>
              </a:pPr>
              <a:r>
                <a:rPr lang="en-US" sz="2200" b="1" dirty="0">
                  <a:solidFill>
                    <a:schemeClr val="tx1">
                      <a:lumMod val="65000"/>
                      <a:lumOff val="35000"/>
                    </a:schemeClr>
                  </a:solidFill>
                  <a:latin typeface="Helvetica" pitchFamily="2" charset="0"/>
                </a:rPr>
                <a:t>Sara </a:t>
              </a:r>
              <a:r>
                <a:rPr lang="en-US" sz="2200" b="1" dirty="0" err="1">
                  <a:solidFill>
                    <a:schemeClr val="tx1">
                      <a:lumMod val="65000"/>
                      <a:lumOff val="35000"/>
                    </a:schemeClr>
                  </a:solidFill>
                  <a:latin typeface="Helvetica" pitchFamily="2" charset="0"/>
                </a:rPr>
                <a:t>Nurollahian</a:t>
              </a:r>
              <a:endParaRPr lang="en-US" sz="2200" b="1" dirty="0">
                <a:solidFill>
                  <a:schemeClr val="tx1">
                    <a:lumMod val="65000"/>
                    <a:lumOff val="35000"/>
                  </a:schemeClr>
                </a:solidFill>
                <a:latin typeface="Helvetica" pitchFamily="2" charset="0"/>
              </a:endParaRPr>
            </a:p>
          </p:txBody>
        </p:sp>
        <p:sp>
          <p:nvSpPr>
            <p:cNvPr id="13" name="Google Shape;509;p50">
              <a:extLst>
                <a:ext uri="{FF2B5EF4-FFF2-40B4-BE49-F238E27FC236}">
                  <a16:creationId xmlns:a16="http://schemas.microsoft.com/office/drawing/2014/main" id="{C6B3F034-4F9F-B110-8915-D2B18AAC35AA}"/>
                </a:ext>
              </a:extLst>
            </p:cNvPr>
            <p:cNvSpPr txBox="1"/>
            <p:nvPr/>
          </p:nvSpPr>
          <p:spPr>
            <a:xfrm>
              <a:off x="6079691" y="3763227"/>
              <a:ext cx="2430105" cy="311624"/>
            </a:xfrm>
            <a:prstGeom prst="rect">
              <a:avLst/>
            </a:prstGeom>
            <a:noFill/>
            <a:ln>
              <a:noFill/>
            </a:ln>
          </p:spPr>
          <p:txBody>
            <a:bodyPr spcFirstLastPara="1" wrap="square" lIns="76267" tIns="38100" rIns="76267" bIns="38100" anchor="t" anchorCtr="0">
              <a:spAutoFit/>
            </a:bodyPr>
            <a:lstStyle/>
            <a:p>
              <a:pPr lvl="0">
                <a:buSzPts val="1751"/>
              </a:pPr>
              <a:r>
                <a:rPr lang="en-US" sz="2200" b="1" dirty="0">
                  <a:solidFill>
                    <a:schemeClr val="tx1">
                      <a:lumMod val="65000"/>
                      <a:lumOff val="35000"/>
                    </a:schemeClr>
                  </a:solidFill>
                  <a:latin typeface="Helvetica" pitchFamily="2" charset="0"/>
                </a:rPr>
                <a:t>Hrishikesh </a:t>
              </a:r>
              <a:r>
                <a:rPr lang="en-US" sz="2200" b="1" dirty="0" err="1">
                  <a:solidFill>
                    <a:schemeClr val="tx1">
                      <a:lumMod val="65000"/>
                      <a:lumOff val="35000"/>
                    </a:schemeClr>
                  </a:solidFill>
                  <a:latin typeface="Helvetica" pitchFamily="2" charset="0"/>
                </a:rPr>
                <a:t>Pachlag</a:t>
              </a:r>
              <a:endParaRPr lang="en-US" sz="2200" b="1" dirty="0">
                <a:solidFill>
                  <a:schemeClr val="tx1">
                    <a:lumMod val="65000"/>
                    <a:lumOff val="35000"/>
                  </a:schemeClr>
                </a:solidFill>
                <a:latin typeface="Helvetica" pitchFamily="2" charset="0"/>
              </a:endParaRPr>
            </a:p>
          </p:txBody>
        </p:sp>
        <p:sp>
          <p:nvSpPr>
            <p:cNvPr id="14" name="Google Shape;509;p50">
              <a:extLst>
                <a:ext uri="{FF2B5EF4-FFF2-40B4-BE49-F238E27FC236}">
                  <a16:creationId xmlns:a16="http://schemas.microsoft.com/office/drawing/2014/main" id="{73C87F35-4E57-25F3-7F3A-871A99C5B9DB}"/>
                </a:ext>
              </a:extLst>
            </p:cNvPr>
            <p:cNvSpPr txBox="1"/>
            <p:nvPr/>
          </p:nvSpPr>
          <p:spPr>
            <a:xfrm>
              <a:off x="6072670" y="1582213"/>
              <a:ext cx="2430105" cy="311624"/>
            </a:xfrm>
            <a:prstGeom prst="rect">
              <a:avLst/>
            </a:prstGeom>
            <a:noFill/>
            <a:ln>
              <a:noFill/>
            </a:ln>
          </p:spPr>
          <p:txBody>
            <a:bodyPr spcFirstLastPara="1" wrap="square" lIns="76267" tIns="38100" rIns="76267" bIns="38100" anchor="t" anchorCtr="0">
              <a:spAutoFit/>
            </a:bodyPr>
            <a:lstStyle/>
            <a:p>
              <a:pPr>
                <a:buSzPts val="1751"/>
              </a:pPr>
              <a:r>
                <a:rPr lang="en-US" sz="2200" b="1" dirty="0">
                  <a:solidFill>
                    <a:schemeClr val="tx1">
                      <a:lumMod val="65000"/>
                      <a:lumOff val="35000"/>
                    </a:schemeClr>
                  </a:solidFill>
                  <a:latin typeface="Helvetica" pitchFamily="2" charset="0"/>
                </a:rPr>
                <a:t>Ellery Gresham</a:t>
              </a:r>
            </a:p>
          </p:txBody>
        </p:sp>
        <p:sp>
          <p:nvSpPr>
            <p:cNvPr id="15" name="Google Shape;509;p50">
              <a:extLst>
                <a:ext uri="{FF2B5EF4-FFF2-40B4-BE49-F238E27FC236}">
                  <a16:creationId xmlns:a16="http://schemas.microsoft.com/office/drawing/2014/main" id="{05743ABB-6633-18F8-AF7A-FBDED74E14E0}"/>
                </a:ext>
              </a:extLst>
            </p:cNvPr>
            <p:cNvSpPr txBox="1"/>
            <p:nvPr/>
          </p:nvSpPr>
          <p:spPr>
            <a:xfrm>
              <a:off x="6079691" y="4314779"/>
              <a:ext cx="2430105" cy="311624"/>
            </a:xfrm>
            <a:prstGeom prst="rect">
              <a:avLst/>
            </a:prstGeom>
            <a:noFill/>
            <a:ln>
              <a:noFill/>
            </a:ln>
          </p:spPr>
          <p:txBody>
            <a:bodyPr spcFirstLastPara="1" wrap="square" lIns="76267" tIns="38100" rIns="76267" bIns="38100" anchor="t" anchorCtr="0">
              <a:spAutoFit/>
            </a:bodyPr>
            <a:lstStyle/>
            <a:p>
              <a:pPr>
                <a:buSzPts val="1751"/>
              </a:pPr>
              <a:r>
                <a:rPr lang="en" sz="2200" b="1" dirty="0">
                  <a:solidFill>
                    <a:schemeClr val="tx1">
                      <a:lumMod val="65000"/>
                      <a:lumOff val="35000"/>
                    </a:schemeClr>
                  </a:solidFill>
                  <a:latin typeface="Helvetica" pitchFamily="2" charset="0"/>
                </a:rPr>
                <a:t>Annabelle Warner</a:t>
              </a:r>
            </a:p>
          </p:txBody>
        </p:sp>
      </p:grpSp>
      <p:sp>
        <p:nvSpPr>
          <p:cNvPr id="18" name="TextBox 17">
            <a:extLst>
              <a:ext uri="{FF2B5EF4-FFF2-40B4-BE49-F238E27FC236}">
                <a16:creationId xmlns:a16="http://schemas.microsoft.com/office/drawing/2014/main" id="{5A0B1437-EA34-667E-CB3E-F1762C9A82DB}"/>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We would like to thank…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51"/>
          <p:cNvSpPr txBox="1"/>
          <p:nvPr/>
        </p:nvSpPr>
        <p:spPr>
          <a:xfrm>
            <a:off x="1478208" y="400697"/>
            <a:ext cx="9582800" cy="153632"/>
          </a:xfrm>
          <a:prstGeom prst="rect">
            <a:avLst/>
          </a:prstGeom>
          <a:noFill/>
          <a:ln>
            <a:noFill/>
          </a:ln>
        </p:spPr>
        <p:txBody>
          <a:bodyPr spcFirstLastPara="1" wrap="square" lIns="0" tIns="0" rIns="0" bIns="0" anchor="t" anchorCtr="0">
            <a:spAutoFit/>
          </a:bodyPr>
          <a:lstStyle/>
          <a:p>
            <a:pPr>
              <a:lnSpc>
                <a:spcPct val="107007"/>
              </a:lnSpc>
              <a:buClr>
                <a:srgbClr val="000000"/>
              </a:buClr>
              <a:buSzPts val="700"/>
            </a:pPr>
            <a:endParaRPr sz="933">
              <a:solidFill>
                <a:srgbClr val="000000"/>
              </a:solidFill>
              <a:latin typeface="Arial"/>
              <a:ea typeface="Arial"/>
              <a:cs typeface="Arial"/>
              <a:sym typeface="Arial"/>
            </a:endParaRPr>
          </a:p>
        </p:txBody>
      </p:sp>
      <p:sp>
        <p:nvSpPr>
          <p:cNvPr id="525" name="Google Shape;525;p51"/>
          <p:cNvSpPr txBox="1"/>
          <p:nvPr/>
        </p:nvSpPr>
        <p:spPr>
          <a:xfrm>
            <a:off x="0" y="1"/>
            <a:ext cx="12117200" cy="576592"/>
          </a:xfrm>
          <a:prstGeom prst="rect">
            <a:avLst/>
          </a:prstGeom>
          <a:noFill/>
          <a:ln>
            <a:noFill/>
          </a:ln>
        </p:spPr>
        <p:txBody>
          <a:bodyPr spcFirstLastPara="1" wrap="square" lIns="121900" tIns="121900" rIns="121900" bIns="121900" anchor="t" anchorCtr="0">
            <a:spAutoFit/>
          </a:bodyPr>
          <a:lstStyle/>
          <a:p>
            <a:pPr>
              <a:lnSpc>
                <a:spcPct val="115000"/>
              </a:lnSpc>
              <a:buClr>
                <a:srgbClr val="000000"/>
              </a:buClr>
              <a:buSzPts val="1400"/>
            </a:pPr>
            <a:endParaRPr sz="1867">
              <a:solidFill>
                <a:srgbClr val="000000"/>
              </a:solidFill>
              <a:latin typeface="Arial"/>
              <a:ea typeface="Arial"/>
              <a:cs typeface="Arial"/>
              <a:sym typeface="Arial"/>
            </a:endParaRPr>
          </a:p>
        </p:txBody>
      </p:sp>
      <p:pic>
        <p:nvPicPr>
          <p:cNvPr id="527" name="Google Shape;527;p51" title="Screenshot 2025-07-31 at 12.48.25 AM.png"/>
          <p:cNvPicPr preferRelativeResize="0">
            <a:picLocks noChangeAspect="1"/>
          </p:cNvPicPr>
          <p:nvPr/>
        </p:nvPicPr>
        <p:blipFill rotWithShape="1">
          <a:blip r:embed="rId3">
            <a:alphaModFix/>
          </a:blip>
          <a:srcRect/>
          <a:stretch/>
        </p:blipFill>
        <p:spPr>
          <a:xfrm>
            <a:off x="10071666" y="4284906"/>
            <a:ext cx="1641911" cy="2409292"/>
          </a:xfrm>
          <a:prstGeom prst="rect">
            <a:avLst/>
          </a:prstGeom>
          <a:noFill/>
          <a:ln>
            <a:noFill/>
          </a:ln>
        </p:spPr>
      </p:pic>
      <p:sp>
        <p:nvSpPr>
          <p:cNvPr id="528" name="Google Shape;528;p51"/>
          <p:cNvSpPr txBox="1"/>
          <p:nvPr/>
        </p:nvSpPr>
        <p:spPr>
          <a:xfrm>
            <a:off x="5267270" y="4718831"/>
            <a:ext cx="4642238" cy="461610"/>
          </a:xfrm>
          <a:prstGeom prst="rect">
            <a:avLst/>
          </a:prstGeom>
          <a:noFill/>
          <a:ln>
            <a:noFill/>
          </a:ln>
        </p:spPr>
        <p:txBody>
          <a:bodyPr spcFirstLastPara="1" wrap="square" lIns="121900" tIns="60933" rIns="121900" bIns="60933" anchor="t" anchorCtr="0">
            <a:spAutoFit/>
          </a:bodyPr>
          <a:lstStyle/>
          <a:p>
            <a:r>
              <a:rPr lang="en" sz="2200" b="1" i="1" u="sng" dirty="0">
                <a:solidFill>
                  <a:srgbClr val="0000FF"/>
                </a:solidFill>
                <a:latin typeface="Helvetica" pitchFamily="2" charset="0"/>
                <a:ea typeface="Helvetica Neue"/>
                <a:cs typeface="Helvetica Neue"/>
                <a:sym typeface="Helvetica Neue"/>
              </a:rPr>
              <a:t>https://</a:t>
            </a:r>
            <a:r>
              <a:rPr lang="en" sz="2200" b="1" i="1" u="sng" dirty="0" err="1">
                <a:solidFill>
                  <a:srgbClr val="0000FF"/>
                </a:solidFill>
                <a:latin typeface="Helvetica" pitchFamily="2" charset="0"/>
                <a:ea typeface="Helvetica Neue"/>
                <a:cs typeface="Helvetica Neue"/>
                <a:sym typeface="Helvetica Neue"/>
              </a:rPr>
              <a:t>doi.org</a:t>
            </a:r>
            <a:r>
              <a:rPr lang="en" sz="2200" b="1" i="1" u="sng" dirty="0">
                <a:solidFill>
                  <a:srgbClr val="0000FF"/>
                </a:solidFill>
                <a:latin typeface="Helvetica" pitchFamily="2" charset="0"/>
                <a:ea typeface="Helvetica Neue"/>
                <a:cs typeface="Helvetica Neue"/>
                <a:sym typeface="Helvetica Neue"/>
              </a:rPr>
              <a:t>/10.1145/3743739</a:t>
            </a:r>
            <a:endParaRPr sz="2200" b="1" i="1" u="sng" dirty="0">
              <a:solidFill>
                <a:srgbClr val="0000FF"/>
              </a:solidFill>
              <a:latin typeface="Helvetica" pitchFamily="2" charset="0"/>
              <a:ea typeface="Helvetica Neue"/>
              <a:cs typeface="Helvetica Neue"/>
              <a:sym typeface="Helvetica Neue"/>
            </a:endParaRPr>
          </a:p>
        </p:txBody>
      </p:sp>
      <p:pic>
        <p:nvPicPr>
          <p:cNvPr id="529" name="Google Shape;529;p51" descr="A qr code on a white background&#10;&#10;AI-generated content may be incorrect."/>
          <p:cNvPicPr preferRelativeResize="0">
            <a:picLocks noChangeAspect="1"/>
          </p:cNvPicPr>
          <p:nvPr/>
        </p:nvPicPr>
        <p:blipFill rotWithShape="1">
          <a:blip r:embed="rId4">
            <a:alphaModFix/>
          </a:blip>
          <a:srcRect/>
          <a:stretch/>
        </p:blipFill>
        <p:spPr>
          <a:xfrm>
            <a:off x="8012184" y="6039894"/>
            <a:ext cx="685741" cy="685741"/>
          </a:xfrm>
          <a:prstGeom prst="rect">
            <a:avLst/>
          </a:prstGeom>
          <a:noFill/>
          <a:ln>
            <a:noFill/>
          </a:ln>
        </p:spPr>
      </p:pic>
      <p:pic>
        <p:nvPicPr>
          <p:cNvPr id="534" name="Google Shape;534;p51" descr="A black and white envelope&#10;&#10;AI-generated content may be incorrect."/>
          <p:cNvPicPr preferRelativeResize="0"/>
          <p:nvPr/>
        </p:nvPicPr>
        <p:blipFill rotWithShape="1">
          <a:blip r:embed="rId5">
            <a:alphaModFix/>
          </a:blip>
          <a:srcRect/>
          <a:stretch/>
        </p:blipFill>
        <p:spPr>
          <a:xfrm flipH="1">
            <a:off x="3942167" y="5502757"/>
            <a:ext cx="375963" cy="375963"/>
          </a:xfrm>
          <a:prstGeom prst="rect">
            <a:avLst/>
          </a:prstGeom>
          <a:noFill/>
          <a:ln>
            <a:noFill/>
          </a:ln>
        </p:spPr>
      </p:pic>
      <p:pic>
        <p:nvPicPr>
          <p:cNvPr id="535" name="Google Shape;535;p51" title="linkedIn.jpeg"/>
          <p:cNvPicPr preferRelativeResize="0"/>
          <p:nvPr/>
        </p:nvPicPr>
        <p:blipFill rotWithShape="1">
          <a:blip r:embed="rId6">
            <a:alphaModFix/>
          </a:blip>
          <a:srcRect l="2170" t="9772" r="74638" b="9796"/>
          <a:stretch/>
        </p:blipFill>
        <p:spPr>
          <a:xfrm>
            <a:off x="7286118" y="5602592"/>
            <a:ext cx="217900" cy="220117"/>
          </a:xfrm>
          <a:prstGeom prst="rect">
            <a:avLst/>
          </a:prstGeom>
          <a:noFill/>
          <a:ln>
            <a:noFill/>
          </a:ln>
        </p:spPr>
      </p:pic>
      <p:sp>
        <p:nvSpPr>
          <p:cNvPr id="536" name="Google Shape;536;p51"/>
          <p:cNvSpPr txBox="1"/>
          <p:nvPr/>
        </p:nvSpPr>
        <p:spPr>
          <a:xfrm>
            <a:off x="585432" y="4238065"/>
            <a:ext cx="9161917" cy="1075254"/>
          </a:xfrm>
          <a:prstGeom prst="rect">
            <a:avLst/>
          </a:prstGeom>
          <a:noFill/>
          <a:ln>
            <a:noFill/>
          </a:ln>
        </p:spPr>
        <p:txBody>
          <a:bodyPr spcFirstLastPara="1" wrap="square" lIns="121900" tIns="121900" rIns="121900" bIns="121900" anchor="t" anchorCtr="0">
            <a:spAutoFit/>
          </a:bodyPr>
          <a:lstStyle/>
          <a:p>
            <a:pPr>
              <a:lnSpc>
                <a:spcPct val="101019"/>
              </a:lnSpc>
            </a:pPr>
            <a:r>
              <a:rPr lang="en" sz="2600" b="1" dirty="0">
                <a:solidFill>
                  <a:srgbClr val="7030A0"/>
                </a:solidFill>
                <a:latin typeface="Helvetica Neue"/>
                <a:ea typeface="Helvetica Neue"/>
                <a:cs typeface="Helvetica Neue"/>
                <a:sym typeface="Helvetica Neue"/>
              </a:rPr>
              <a:t>Understanding User Prioritization and Comprehension of Smartphone Permissions </a:t>
            </a:r>
            <a:endParaRPr sz="2600" b="1" dirty="0">
              <a:solidFill>
                <a:srgbClr val="7030A0"/>
              </a:solidFill>
              <a:latin typeface="Helvetica Neue"/>
              <a:ea typeface="Helvetica Neue"/>
              <a:cs typeface="Helvetica Neue"/>
              <a:sym typeface="Helvetica Neue"/>
            </a:endParaRPr>
          </a:p>
        </p:txBody>
      </p:sp>
      <p:sp>
        <p:nvSpPr>
          <p:cNvPr id="538" name="Google Shape;538;p51"/>
          <p:cNvSpPr txBox="1"/>
          <p:nvPr/>
        </p:nvSpPr>
        <p:spPr>
          <a:xfrm>
            <a:off x="7325055" y="5454656"/>
            <a:ext cx="2060000" cy="492402"/>
          </a:xfrm>
          <a:prstGeom prst="rect">
            <a:avLst/>
          </a:prstGeom>
          <a:noFill/>
          <a:ln>
            <a:noFill/>
          </a:ln>
        </p:spPr>
        <p:txBody>
          <a:bodyPr spcFirstLastPara="1" wrap="square" lIns="121900" tIns="121900" rIns="121900" bIns="121900" anchor="t" anchorCtr="0">
            <a:spAutoFit/>
          </a:bodyPr>
          <a:lstStyle/>
          <a:p>
            <a:pPr algn="ctr"/>
            <a:r>
              <a:rPr lang="en" sz="1600" b="1" dirty="0">
                <a:solidFill>
                  <a:srgbClr val="ED7D31"/>
                </a:solidFill>
                <a:uFill>
                  <a:noFill/>
                </a:uFill>
                <a:latin typeface="Helvetica Neue"/>
                <a:ea typeface="Helvetica Neue"/>
                <a:cs typeface="Helvetica Neue"/>
                <a:sym typeface="Helvetica Neue"/>
                <a:hlinkClick r:id="rId7">
                  <a:extLst>
                    <a:ext uri="{A12FA001-AC4F-418D-AE19-62706E023703}">
                      <ahyp:hlinkClr xmlns:ahyp="http://schemas.microsoft.com/office/drawing/2018/hyperlinkcolor" val="tx"/>
                    </a:ext>
                  </a:extLst>
                </a:hlinkClick>
              </a:rPr>
              <a:t>Manila Devaraja</a:t>
            </a:r>
            <a:endParaRPr sz="2400" dirty="0"/>
          </a:p>
        </p:txBody>
      </p:sp>
      <p:pic>
        <p:nvPicPr>
          <p:cNvPr id="3" name="Picture 2">
            <a:extLst>
              <a:ext uri="{FF2B5EF4-FFF2-40B4-BE49-F238E27FC236}">
                <a16:creationId xmlns:a16="http://schemas.microsoft.com/office/drawing/2014/main" id="{FF0278E3-8A90-15A7-B182-B60E2F198CD6}"/>
              </a:ext>
            </a:extLst>
          </p:cNvPr>
          <p:cNvPicPr>
            <a:picLocks noChangeAspect="1"/>
          </p:cNvPicPr>
          <p:nvPr/>
        </p:nvPicPr>
        <p:blipFill>
          <a:blip r:embed="rId8"/>
          <a:stretch>
            <a:fillRect/>
          </a:stretch>
        </p:blipFill>
        <p:spPr>
          <a:xfrm>
            <a:off x="404966" y="1880127"/>
            <a:ext cx="2218727" cy="2218727"/>
          </a:xfrm>
          <a:prstGeom prst="rect">
            <a:avLst/>
          </a:prstGeom>
        </p:spPr>
      </p:pic>
      <p:pic>
        <p:nvPicPr>
          <p:cNvPr id="5" name="Picture 4">
            <a:extLst>
              <a:ext uri="{FF2B5EF4-FFF2-40B4-BE49-F238E27FC236}">
                <a16:creationId xmlns:a16="http://schemas.microsoft.com/office/drawing/2014/main" id="{F77D8B17-0869-2A54-FA58-FFC17BD449DA}"/>
              </a:ext>
            </a:extLst>
          </p:cNvPr>
          <p:cNvPicPr>
            <a:picLocks noChangeAspect="1"/>
          </p:cNvPicPr>
          <p:nvPr/>
        </p:nvPicPr>
        <p:blipFill>
          <a:blip r:embed="rId9"/>
          <a:stretch>
            <a:fillRect/>
          </a:stretch>
        </p:blipFill>
        <p:spPr>
          <a:xfrm>
            <a:off x="0" y="-1520"/>
            <a:ext cx="2811304" cy="1757065"/>
          </a:xfrm>
          <a:prstGeom prst="rect">
            <a:avLst/>
          </a:prstGeom>
        </p:spPr>
      </p:pic>
      <p:sp>
        <p:nvSpPr>
          <p:cNvPr id="6" name="Google Shape;531;p51">
            <a:extLst>
              <a:ext uri="{FF2B5EF4-FFF2-40B4-BE49-F238E27FC236}">
                <a16:creationId xmlns:a16="http://schemas.microsoft.com/office/drawing/2014/main" id="{C230771E-D2F7-CC32-BB28-CA3CDABE4E39}"/>
              </a:ext>
            </a:extLst>
          </p:cNvPr>
          <p:cNvSpPr txBox="1"/>
          <p:nvPr/>
        </p:nvSpPr>
        <p:spPr>
          <a:xfrm>
            <a:off x="4381164" y="6247858"/>
            <a:ext cx="2553600" cy="307750"/>
          </a:xfrm>
          <a:prstGeom prst="rect">
            <a:avLst/>
          </a:prstGeom>
          <a:noFill/>
          <a:ln>
            <a:noFill/>
          </a:ln>
        </p:spPr>
        <p:txBody>
          <a:bodyPr spcFirstLastPara="1" wrap="square" lIns="60967" tIns="30467" rIns="60967" bIns="30467" anchor="t" anchorCtr="0">
            <a:spAutoFit/>
          </a:bodyPr>
          <a:lstStyle/>
          <a:p>
            <a:pPr>
              <a:buClr>
                <a:srgbClr val="ED7D31"/>
              </a:buClr>
              <a:buSzPts val="1200"/>
            </a:pPr>
            <a:r>
              <a:rPr lang="en" sz="1600" b="1" i="1" u="sng" dirty="0">
                <a:solidFill>
                  <a:schemeClr val="hlink"/>
                </a:solidFill>
                <a:latin typeface="Helvetica Neue"/>
                <a:ea typeface="Helvetica Neue"/>
                <a:cs typeface="Helvetica Neue"/>
                <a:sym typeface="Helvetica Neue"/>
              </a:rPr>
              <a:t>sameer.patil@utah.edu</a:t>
            </a:r>
            <a:endParaRPr sz="1600" b="1" i="1" u="sng" dirty="0">
              <a:solidFill>
                <a:srgbClr val="ED7D31"/>
              </a:solidFill>
              <a:latin typeface="Helvetica Neue"/>
              <a:ea typeface="Helvetica Neue"/>
              <a:cs typeface="Helvetica Neue"/>
              <a:sym typeface="Helvetica Neue"/>
            </a:endParaRPr>
          </a:p>
        </p:txBody>
      </p:sp>
      <p:sp>
        <p:nvSpPr>
          <p:cNvPr id="7" name="Google Shape;532;p51">
            <a:extLst>
              <a:ext uri="{FF2B5EF4-FFF2-40B4-BE49-F238E27FC236}">
                <a16:creationId xmlns:a16="http://schemas.microsoft.com/office/drawing/2014/main" id="{BD1A44DA-9318-5C69-C276-E075D43FDE68}"/>
              </a:ext>
            </a:extLst>
          </p:cNvPr>
          <p:cNvSpPr txBox="1"/>
          <p:nvPr/>
        </p:nvSpPr>
        <p:spPr>
          <a:xfrm>
            <a:off x="4381164" y="5531381"/>
            <a:ext cx="2926000" cy="307750"/>
          </a:xfrm>
          <a:prstGeom prst="rect">
            <a:avLst/>
          </a:prstGeom>
          <a:noFill/>
          <a:ln>
            <a:noFill/>
          </a:ln>
        </p:spPr>
        <p:txBody>
          <a:bodyPr spcFirstLastPara="1" wrap="square" lIns="60967" tIns="30467" rIns="60967" bIns="30467" anchor="t" anchorCtr="0">
            <a:spAutoFit/>
          </a:bodyPr>
          <a:lstStyle/>
          <a:p>
            <a:pPr>
              <a:buClr>
                <a:srgbClr val="ED7D31"/>
              </a:buClr>
              <a:buSzPts val="1200"/>
            </a:pPr>
            <a:r>
              <a:rPr lang="en" sz="1600" b="1" i="1" u="sng" dirty="0">
                <a:solidFill>
                  <a:schemeClr val="hlink"/>
                </a:solidFill>
                <a:latin typeface="Helvetica Neue"/>
                <a:ea typeface="Helvetica Neue"/>
                <a:cs typeface="Helvetica Neue"/>
                <a:sym typeface="Helvetica Neue"/>
              </a:rPr>
              <a:t>manila.devaraja@utah.edu</a:t>
            </a:r>
            <a:endParaRPr sz="1600" b="1" i="1" u="sng" dirty="0">
              <a:solidFill>
                <a:srgbClr val="ED7D31"/>
              </a:solidFill>
              <a:latin typeface="Helvetica Neue"/>
              <a:ea typeface="Helvetica Neue"/>
              <a:cs typeface="Helvetica Neue"/>
              <a:sym typeface="Helvetica Neue"/>
            </a:endParaRPr>
          </a:p>
        </p:txBody>
      </p:sp>
      <p:pic>
        <p:nvPicPr>
          <p:cNvPr id="8" name="Google Shape;533;p51" descr="A black and white envelope&#10;&#10;AI-generated content may be incorrect.">
            <a:extLst>
              <a:ext uri="{FF2B5EF4-FFF2-40B4-BE49-F238E27FC236}">
                <a16:creationId xmlns:a16="http://schemas.microsoft.com/office/drawing/2014/main" id="{18903ED1-3CBD-1280-6DEA-B6EC285C77F9}"/>
              </a:ext>
            </a:extLst>
          </p:cNvPr>
          <p:cNvPicPr preferRelativeResize="0"/>
          <p:nvPr/>
        </p:nvPicPr>
        <p:blipFill rotWithShape="1">
          <a:blip r:embed="rId5">
            <a:alphaModFix/>
          </a:blip>
          <a:srcRect/>
          <a:stretch/>
        </p:blipFill>
        <p:spPr>
          <a:xfrm flipH="1">
            <a:off x="3942167" y="6213876"/>
            <a:ext cx="375963" cy="375963"/>
          </a:xfrm>
          <a:prstGeom prst="rect">
            <a:avLst/>
          </a:prstGeom>
          <a:noFill/>
          <a:ln>
            <a:noFill/>
          </a:ln>
        </p:spPr>
      </p:pic>
      <p:sp>
        <p:nvSpPr>
          <p:cNvPr id="9" name="Google Shape;537;p51">
            <a:extLst>
              <a:ext uri="{FF2B5EF4-FFF2-40B4-BE49-F238E27FC236}">
                <a16:creationId xmlns:a16="http://schemas.microsoft.com/office/drawing/2014/main" id="{9994EF01-87E8-84EB-C810-5CD8FE6E1F95}"/>
              </a:ext>
            </a:extLst>
          </p:cNvPr>
          <p:cNvSpPr txBox="1"/>
          <p:nvPr/>
        </p:nvSpPr>
        <p:spPr>
          <a:xfrm>
            <a:off x="1465847" y="5403274"/>
            <a:ext cx="2553600" cy="584735"/>
          </a:xfrm>
          <a:prstGeom prst="rect">
            <a:avLst/>
          </a:prstGeom>
          <a:noFill/>
          <a:ln>
            <a:noFill/>
          </a:ln>
        </p:spPr>
        <p:txBody>
          <a:bodyPr spcFirstLastPara="1" wrap="square" lIns="121900" tIns="121900" rIns="121900" bIns="121900" anchor="t" anchorCtr="0">
            <a:spAutoFit/>
          </a:bodyPr>
          <a:lstStyle/>
          <a:p>
            <a:r>
              <a:rPr lang="en" sz="2200" b="1" dirty="0">
                <a:solidFill>
                  <a:srgbClr val="0070C0"/>
                </a:solidFill>
                <a:latin typeface="Helvetica" pitchFamily="2" charset="0"/>
                <a:ea typeface="Helvetica Neue"/>
                <a:cs typeface="Helvetica Neue"/>
                <a:sym typeface="Helvetica Neue"/>
              </a:rPr>
              <a:t>Manila Devaraja</a:t>
            </a:r>
            <a:endParaRPr sz="2200" b="1" dirty="0">
              <a:solidFill>
                <a:srgbClr val="0070C0"/>
              </a:solidFill>
              <a:latin typeface="Helvetica" pitchFamily="2" charset="0"/>
              <a:ea typeface="Helvetica Neue"/>
              <a:cs typeface="Helvetica Neue"/>
              <a:sym typeface="Helvetica Neue"/>
            </a:endParaRPr>
          </a:p>
        </p:txBody>
      </p:sp>
      <p:sp>
        <p:nvSpPr>
          <p:cNvPr id="10" name="Google Shape;537;p51">
            <a:extLst>
              <a:ext uri="{FF2B5EF4-FFF2-40B4-BE49-F238E27FC236}">
                <a16:creationId xmlns:a16="http://schemas.microsoft.com/office/drawing/2014/main" id="{DD5D1372-E0B8-1B9B-DC3B-C336827AD2EA}"/>
              </a:ext>
            </a:extLst>
          </p:cNvPr>
          <p:cNvSpPr txBox="1"/>
          <p:nvPr/>
        </p:nvSpPr>
        <p:spPr>
          <a:xfrm>
            <a:off x="1465847" y="6090396"/>
            <a:ext cx="2553600" cy="584735"/>
          </a:xfrm>
          <a:prstGeom prst="rect">
            <a:avLst/>
          </a:prstGeom>
          <a:noFill/>
          <a:ln>
            <a:noFill/>
          </a:ln>
        </p:spPr>
        <p:txBody>
          <a:bodyPr spcFirstLastPara="1" wrap="square" lIns="121900" tIns="121900" rIns="121900" bIns="121900" anchor="t" anchorCtr="0">
            <a:spAutoFit/>
          </a:bodyPr>
          <a:lstStyle/>
          <a:p>
            <a:pPr>
              <a:buClr>
                <a:srgbClr val="ED7D31"/>
              </a:buClr>
              <a:buSzPts val="1200"/>
            </a:pPr>
            <a:r>
              <a:rPr lang="en" sz="2200" b="1" dirty="0">
                <a:solidFill>
                  <a:srgbClr val="0070C0"/>
                </a:solidFill>
                <a:latin typeface="Helvetica" pitchFamily="2" charset="0"/>
                <a:ea typeface="Helvetica Neue"/>
                <a:cs typeface="Helvetica Neue"/>
                <a:sym typeface="Helvetica Neue"/>
              </a:rPr>
              <a:t>Sameer Patil</a:t>
            </a:r>
            <a:endParaRPr sz="2200" b="1" dirty="0">
              <a:solidFill>
                <a:srgbClr val="0070C0"/>
              </a:solidFill>
              <a:latin typeface="Helvetica" pitchFamily="2" charset="0"/>
              <a:ea typeface="Helvetica Neue"/>
              <a:cs typeface="Helvetica Neue"/>
              <a:sym typeface="Helvetica Neue"/>
            </a:endParaRPr>
          </a:p>
        </p:txBody>
      </p:sp>
      <p:pic>
        <p:nvPicPr>
          <p:cNvPr id="13" name="Google Shape;137;p25">
            <a:extLst>
              <a:ext uri="{FF2B5EF4-FFF2-40B4-BE49-F238E27FC236}">
                <a16:creationId xmlns:a16="http://schemas.microsoft.com/office/drawing/2014/main" id="{407C3886-A055-E6E4-60A3-51D34FE3A5FF}"/>
              </a:ext>
            </a:extLst>
          </p:cNvPr>
          <p:cNvPicPr preferRelativeResize="0">
            <a:picLocks noChangeAspect="1"/>
          </p:cNvPicPr>
          <p:nvPr/>
        </p:nvPicPr>
        <p:blipFill rotWithShape="1">
          <a:blip r:embed="rId10">
            <a:alphaModFix/>
          </a:blip>
          <a:srcRect/>
          <a:stretch/>
        </p:blipFill>
        <p:spPr>
          <a:xfrm>
            <a:off x="768271" y="6077964"/>
            <a:ext cx="609600" cy="609600"/>
          </a:xfrm>
          <a:prstGeom prst="ellipse">
            <a:avLst/>
          </a:prstGeom>
          <a:ln w="19050" cap="rnd">
            <a:solidFill>
              <a:schemeClr val="accent2"/>
            </a:solidFill>
          </a:ln>
          <a:effectLst/>
          <a:scene3d>
            <a:camera prst="orthographicFront"/>
            <a:lightRig rig="contrasting" dir="t">
              <a:rot lat="0" lon="0" rev="3000000"/>
            </a:lightRig>
          </a:scene3d>
          <a:sp3d contourW="7620">
            <a:bevelT w="95250" h="31750"/>
            <a:contourClr>
              <a:srgbClr val="333333"/>
            </a:contourClr>
          </a:sp3d>
        </p:spPr>
      </p:pic>
      <p:pic>
        <p:nvPicPr>
          <p:cNvPr id="14" name="Google Shape;140;p25" title="manila.jpg">
            <a:extLst>
              <a:ext uri="{FF2B5EF4-FFF2-40B4-BE49-F238E27FC236}">
                <a16:creationId xmlns:a16="http://schemas.microsoft.com/office/drawing/2014/main" id="{A7D5BB19-9AAB-8A53-F4C0-7EBE02BD63BF}"/>
              </a:ext>
            </a:extLst>
          </p:cNvPr>
          <p:cNvPicPr preferRelativeResize="0">
            <a:picLocks noChangeAspect="1"/>
          </p:cNvPicPr>
          <p:nvPr/>
        </p:nvPicPr>
        <p:blipFill rotWithShape="1">
          <a:blip r:embed="rId11">
            <a:alphaModFix/>
          </a:blip>
          <a:srcRect l="8692" t="11595" r="9144" b="10686"/>
          <a:stretch/>
        </p:blipFill>
        <p:spPr>
          <a:xfrm>
            <a:off x="756651" y="5384885"/>
            <a:ext cx="571877" cy="609600"/>
          </a:xfrm>
          <a:prstGeom prst="ellipse">
            <a:avLst/>
          </a:prstGeom>
          <a:ln w="19050" cap="rnd">
            <a:solidFill>
              <a:schemeClr val="accent2"/>
            </a:solidFill>
          </a:ln>
          <a:effectLst/>
          <a:scene3d>
            <a:camera prst="orthographicFront"/>
            <a:lightRig rig="contrasting" dir="t">
              <a:rot lat="0" lon="0" rev="3000000"/>
            </a:lightRig>
          </a:scene3d>
          <a:sp3d contourW="7620">
            <a:bevelT w="95250" h="31750"/>
            <a:contourClr>
              <a:srgbClr val="333333"/>
            </a:contourClr>
          </a:sp3d>
        </p:spPr>
      </p:pic>
      <p:sp>
        <p:nvSpPr>
          <p:cNvPr id="15" name="TextBox 14">
            <a:extLst>
              <a:ext uri="{FF2B5EF4-FFF2-40B4-BE49-F238E27FC236}">
                <a16:creationId xmlns:a16="http://schemas.microsoft.com/office/drawing/2014/main" id="{704CC6C8-46F5-DF88-66A1-B8790905A0DD}"/>
              </a:ext>
            </a:extLst>
          </p:cNvPr>
          <p:cNvSpPr txBox="1"/>
          <p:nvPr/>
        </p:nvSpPr>
        <p:spPr>
          <a:xfrm>
            <a:off x="2807447" y="555941"/>
            <a:ext cx="9161917" cy="461665"/>
          </a:xfrm>
          <a:prstGeom prst="rect">
            <a:avLst/>
          </a:prstGeom>
          <a:noFill/>
        </p:spPr>
        <p:txBody>
          <a:bodyPr wrap="square" rtlCol="0">
            <a:spAutoFit/>
          </a:bodyPr>
          <a:lstStyle/>
          <a:p>
            <a:r>
              <a:rPr lang="en-US" sz="2400" dirty="0">
                <a:solidFill>
                  <a:schemeClr val="tx1">
                    <a:lumMod val="65000"/>
                    <a:lumOff val="35000"/>
                  </a:schemeClr>
                </a:solidFill>
                <a:latin typeface="Helvetica" pitchFamily="2" charset="0"/>
              </a:rPr>
              <a:t>The importance of a smartphone permission varies across users.</a:t>
            </a:r>
          </a:p>
        </p:txBody>
      </p:sp>
      <p:sp>
        <p:nvSpPr>
          <p:cNvPr id="16" name="TextBox 15">
            <a:extLst>
              <a:ext uri="{FF2B5EF4-FFF2-40B4-BE49-F238E27FC236}">
                <a16:creationId xmlns:a16="http://schemas.microsoft.com/office/drawing/2014/main" id="{CE8F7BE0-896A-43A2-1A9F-A56C675F09BB}"/>
              </a:ext>
            </a:extLst>
          </p:cNvPr>
          <p:cNvSpPr txBox="1"/>
          <p:nvPr/>
        </p:nvSpPr>
        <p:spPr>
          <a:xfrm>
            <a:off x="2807447" y="1618418"/>
            <a:ext cx="9161917" cy="461665"/>
          </a:xfrm>
          <a:prstGeom prst="rect">
            <a:avLst/>
          </a:prstGeom>
          <a:noFill/>
        </p:spPr>
        <p:txBody>
          <a:bodyPr wrap="square" rtlCol="0">
            <a:spAutoFit/>
          </a:bodyPr>
          <a:lstStyle/>
          <a:p>
            <a:r>
              <a:rPr lang="en-US" sz="2400" dirty="0">
                <a:solidFill>
                  <a:schemeClr val="tx1">
                    <a:lumMod val="65000"/>
                    <a:lumOff val="35000"/>
                  </a:schemeClr>
                </a:solidFill>
                <a:latin typeface="Helvetica" pitchFamily="2" charset="0"/>
              </a:rPr>
              <a:t>Users may not always understand what a permission controls.</a:t>
            </a:r>
          </a:p>
        </p:txBody>
      </p:sp>
      <p:sp>
        <p:nvSpPr>
          <p:cNvPr id="17" name="TextBox 16">
            <a:extLst>
              <a:ext uri="{FF2B5EF4-FFF2-40B4-BE49-F238E27FC236}">
                <a16:creationId xmlns:a16="http://schemas.microsoft.com/office/drawing/2014/main" id="{76336060-80C7-8E15-A264-8B743EA51FC4}"/>
              </a:ext>
            </a:extLst>
          </p:cNvPr>
          <p:cNvSpPr txBox="1"/>
          <p:nvPr/>
        </p:nvSpPr>
        <p:spPr>
          <a:xfrm>
            <a:off x="2807447" y="2681710"/>
            <a:ext cx="9161917" cy="830997"/>
          </a:xfrm>
          <a:prstGeom prst="rect">
            <a:avLst/>
          </a:prstGeom>
          <a:noFill/>
        </p:spPr>
        <p:txBody>
          <a:bodyPr wrap="square" rtlCol="0">
            <a:spAutoFit/>
          </a:bodyPr>
          <a:lstStyle/>
          <a:p>
            <a:r>
              <a:rPr lang="en-US" sz="2400" dirty="0">
                <a:solidFill>
                  <a:schemeClr val="tx1">
                    <a:lumMod val="65000"/>
                    <a:lumOff val="35000"/>
                  </a:schemeClr>
                </a:solidFill>
                <a:latin typeface="Helvetica" pitchFamily="2" charset="0"/>
              </a:rPr>
              <a:t>The user experience of permissions managers requires enhancements for better alignment with user preferences.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grpSp>
        <p:nvGrpSpPr>
          <p:cNvPr id="5" name="Group 4">
            <a:extLst>
              <a:ext uri="{FF2B5EF4-FFF2-40B4-BE49-F238E27FC236}">
                <a16:creationId xmlns:a16="http://schemas.microsoft.com/office/drawing/2014/main" id="{82E13920-C4ED-E408-4F6F-32EE8577A477}"/>
              </a:ext>
            </a:extLst>
          </p:cNvPr>
          <p:cNvGrpSpPr/>
          <p:nvPr/>
        </p:nvGrpSpPr>
        <p:grpSpPr>
          <a:xfrm>
            <a:off x="723379" y="2680841"/>
            <a:ext cx="11260107" cy="1498000"/>
            <a:chOff x="542534" y="2010631"/>
            <a:chExt cx="8445080" cy="1123500"/>
          </a:xfrm>
        </p:grpSpPr>
        <p:sp>
          <p:nvSpPr>
            <p:cNvPr id="191" name="Google Shape;191;p29"/>
            <p:cNvSpPr/>
            <p:nvPr/>
          </p:nvSpPr>
          <p:spPr>
            <a:xfrm>
              <a:off x="1800514" y="2010631"/>
              <a:ext cx="7187100" cy="11235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2800"/>
              </a:pPr>
              <a:r>
                <a:rPr lang="en" sz="3200" b="1" dirty="0">
                  <a:solidFill>
                    <a:schemeClr val="tx1">
                      <a:lumMod val="65000"/>
                      <a:lumOff val="35000"/>
                    </a:schemeClr>
                  </a:solidFill>
                  <a:latin typeface="Helvetica" pitchFamily="2" charset="0"/>
                  <a:ea typeface="Helvetica Neue"/>
                  <a:cs typeface="Helvetica Neue"/>
                  <a:sym typeface="Helvetica Neue"/>
                </a:rPr>
                <a:t>Why do users consider specific permissions </a:t>
              </a:r>
              <a:r>
                <a:rPr lang="en" sz="3200" b="1" dirty="0">
                  <a:solidFill>
                    <a:srgbClr val="0070C0"/>
                  </a:solidFill>
                  <a:latin typeface="Helvetica" pitchFamily="2" charset="0"/>
                  <a:ea typeface="Helvetica Neue"/>
                  <a:cs typeface="Helvetica Neue"/>
                  <a:sym typeface="Helvetica Neue"/>
                </a:rPr>
                <a:t>important or unimportant</a:t>
              </a:r>
              <a:r>
                <a:rPr lang="en" sz="3200" b="1" dirty="0">
                  <a:solidFill>
                    <a:schemeClr val="tx1">
                      <a:lumMod val="65000"/>
                      <a:lumOff val="35000"/>
                    </a:schemeClr>
                  </a:solidFill>
                  <a:latin typeface="Helvetica" pitchFamily="2" charset="0"/>
                  <a:ea typeface="Helvetica Neue"/>
                  <a:cs typeface="Helvetica Neue"/>
                  <a:sym typeface="Helvetica Neue"/>
                </a:rPr>
                <a:t>?</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2" name="Google Shape;190;p29">
              <a:extLst>
                <a:ext uri="{FF2B5EF4-FFF2-40B4-BE49-F238E27FC236}">
                  <a16:creationId xmlns:a16="http://schemas.microsoft.com/office/drawing/2014/main" id="{20B28CF4-342D-D06E-FF0C-92FC4AE8D0EF}"/>
                </a:ext>
              </a:extLst>
            </p:cNvPr>
            <p:cNvSpPr/>
            <p:nvPr/>
          </p:nvSpPr>
          <p:spPr>
            <a:xfrm>
              <a:off x="542534" y="2039700"/>
              <a:ext cx="1083300" cy="10641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RQ2</a:t>
              </a:r>
              <a:endParaRPr sz="3200" dirty="0">
                <a:solidFill>
                  <a:schemeClr val="accent4"/>
                </a:solidFill>
                <a:latin typeface="Helvetica" pitchFamily="2" charset="0"/>
                <a:sym typeface="Arial"/>
              </a:endParaRPr>
            </a:p>
          </p:txBody>
        </p:sp>
      </p:grpSp>
      <p:grpSp>
        <p:nvGrpSpPr>
          <p:cNvPr id="7" name="Group 6">
            <a:extLst>
              <a:ext uri="{FF2B5EF4-FFF2-40B4-BE49-F238E27FC236}">
                <a16:creationId xmlns:a16="http://schemas.microsoft.com/office/drawing/2014/main" id="{737389F0-47DC-3DA9-D745-C56F14B60BE8}"/>
              </a:ext>
            </a:extLst>
          </p:cNvPr>
          <p:cNvGrpSpPr/>
          <p:nvPr/>
        </p:nvGrpSpPr>
        <p:grpSpPr>
          <a:xfrm>
            <a:off x="723379" y="400697"/>
            <a:ext cx="11260107" cy="1418800"/>
            <a:chOff x="542534" y="300523"/>
            <a:chExt cx="8445080" cy="1064100"/>
          </a:xfrm>
        </p:grpSpPr>
        <p:sp>
          <p:nvSpPr>
            <p:cNvPr id="188" name="Google Shape;188;p29"/>
            <p:cNvSpPr/>
            <p:nvPr/>
          </p:nvSpPr>
          <p:spPr>
            <a:xfrm>
              <a:off x="1800514" y="300523"/>
              <a:ext cx="7187100" cy="10641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1100"/>
              </a:pPr>
              <a:r>
                <a:rPr lang="en" sz="3200" b="1" dirty="0">
                  <a:solidFill>
                    <a:schemeClr val="tx1">
                      <a:lumMod val="65000"/>
                      <a:lumOff val="35000"/>
                    </a:schemeClr>
                  </a:solidFill>
                  <a:latin typeface="Helvetica" pitchFamily="2" charset="0"/>
                  <a:ea typeface="Helvetica Neue"/>
                  <a:cs typeface="Helvetica Neue"/>
                  <a:sym typeface="Helvetica Neue"/>
                </a:rPr>
                <a:t>How do users </a:t>
              </a:r>
              <a:r>
                <a:rPr lang="en" sz="3200" b="1" dirty="0">
                  <a:solidFill>
                    <a:srgbClr val="0070C0"/>
                  </a:solidFill>
                  <a:latin typeface="Helvetica" pitchFamily="2" charset="0"/>
                  <a:ea typeface="Helvetica Neue"/>
                  <a:cs typeface="Helvetica Neue"/>
                  <a:sym typeface="Helvetica Neue"/>
                </a:rPr>
                <a:t>prioritize</a:t>
              </a:r>
              <a:r>
                <a:rPr lang="en" sz="3200" b="1" dirty="0">
                  <a:solidFill>
                    <a:schemeClr val="tx1">
                      <a:lumMod val="65000"/>
                      <a:lumOff val="35000"/>
                    </a:schemeClr>
                  </a:solidFill>
                  <a:latin typeface="Helvetica" pitchFamily="2" charset="0"/>
                  <a:ea typeface="Helvetica Neue"/>
                  <a:cs typeface="Helvetica Neue"/>
                  <a:sym typeface="Helvetica Neue"/>
                </a:rPr>
                <a:t> the permissions available in the permissions manager? </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3" name="Google Shape;187;p29">
              <a:extLst>
                <a:ext uri="{FF2B5EF4-FFF2-40B4-BE49-F238E27FC236}">
                  <a16:creationId xmlns:a16="http://schemas.microsoft.com/office/drawing/2014/main" id="{6145BED9-F8EF-E36E-E0B8-B780305B6E8E}"/>
                </a:ext>
              </a:extLst>
            </p:cNvPr>
            <p:cNvSpPr/>
            <p:nvPr/>
          </p:nvSpPr>
          <p:spPr>
            <a:xfrm>
              <a:off x="542534" y="300523"/>
              <a:ext cx="1083300" cy="10641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RQ1</a:t>
              </a:r>
              <a:endParaRPr sz="3200" dirty="0">
                <a:solidFill>
                  <a:schemeClr val="accent4"/>
                </a:solidFill>
                <a:latin typeface="Helvetica" pitchFamily="2" charset="0"/>
                <a:sym typeface="Arial"/>
              </a:endParaRPr>
            </a:p>
          </p:txBody>
        </p:sp>
      </p:grpSp>
      <p:grpSp>
        <p:nvGrpSpPr>
          <p:cNvPr id="6" name="Group 5">
            <a:extLst>
              <a:ext uri="{FF2B5EF4-FFF2-40B4-BE49-F238E27FC236}">
                <a16:creationId xmlns:a16="http://schemas.microsoft.com/office/drawing/2014/main" id="{9D59C15B-73C8-9052-C301-47B6B51E3472}"/>
              </a:ext>
            </a:extLst>
          </p:cNvPr>
          <p:cNvGrpSpPr/>
          <p:nvPr/>
        </p:nvGrpSpPr>
        <p:grpSpPr>
          <a:xfrm>
            <a:off x="723379" y="5048479"/>
            <a:ext cx="11260107" cy="1418800"/>
            <a:chOff x="542534" y="3786359"/>
            <a:chExt cx="8445080" cy="1064100"/>
          </a:xfrm>
        </p:grpSpPr>
        <p:sp>
          <p:nvSpPr>
            <p:cNvPr id="194" name="Google Shape;194;p29"/>
            <p:cNvSpPr/>
            <p:nvPr/>
          </p:nvSpPr>
          <p:spPr>
            <a:xfrm>
              <a:off x="1800514" y="3786359"/>
              <a:ext cx="7187100" cy="10641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2800"/>
              </a:pPr>
              <a:r>
                <a:rPr lang="en" sz="3200" b="1" dirty="0">
                  <a:solidFill>
                    <a:schemeClr val="tx1">
                      <a:lumMod val="65000"/>
                      <a:lumOff val="35000"/>
                    </a:schemeClr>
                  </a:solidFill>
                  <a:latin typeface="Helvetica" pitchFamily="2" charset="0"/>
                  <a:ea typeface="Helvetica Neue"/>
                  <a:cs typeface="Helvetica Neue"/>
                  <a:sym typeface="Helvetica Neue"/>
                </a:rPr>
                <a:t>Do users accurately </a:t>
              </a:r>
              <a:r>
                <a:rPr lang="en" sz="3200" b="1" dirty="0">
                  <a:solidFill>
                    <a:srgbClr val="0070C0"/>
                  </a:solidFill>
                  <a:latin typeface="Helvetica" pitchFamily="2" charset="0"/>
                  <a:ea typeface="Helvetica Neue"/>
                  <a:cs typeface="Helvetica Neue"/>
                  <a:sym typeface="Helvetica Neue"/>
                </a:rPr>
                <a:t>comprehend</a:t>
              </a:r>
              <a:r>
                <a:rPr lang="en" sz="3200" b="1" dirty="0">
                  <a:solidFill>
                    <a:schemeClr val="tx1">
                      <a:lumMod val="65000"/>
                      <a:lumOff val="35000"/>
                    </a:schemeClr>
                  </a:solidFill>
                  <a:latin typeface="Helvetica" pitchFamily="2" charset="0"/>
                  <a:ea typeface="Helvetica Neue"/>
                  <a:cs typeface="Helvetica Neue"/>
                  <a:sym typeface="Helvetica Neue"/>
                </a:rPr>
                <a:t> what each permission controls? </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4" name="Google Shape;193;p29">
              <a:extLst>
                <a:ext uri="{FF2B5EF4-FFF2-40B4-BE49-F238E27FC236}">
                  <a16:creationId xmlns:a16="http://schemas.microsoft.com/office/drawing/2014/main" id="{CBEE66A2-4D3B-B18B-674B-5531D25A8A3C}"/>
                </a:ext>
              </a:extLst>
            </p:cNvPr>
            <p:cNvSpPr/>
            <p:nvPr/>
          </p:nvSpPr>
          <p:spPr>
            <a:xfrm>
              <a:off x="542534" y="3786359"/>
              <a:ext cx="1083300" cy="10641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RQ3</a:t>
              </a:r>
              <a:endParaRPr sz="3200" dirty="0">
                <a:solidFill>
                  <a:schemeClr val="accent4"/>
                </a:solidFill>
                <a:latin typeface="Helvetica" pitchFamily="2" charset="0"/>
                <a:sym typeface="Aria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pic>
        <p:nvPicPr>
          <p:cNvPr id="149" name="Google Shape;149;p26" title="socialmediaapps.jpeg"/>
          <p:cNvPicPr preferRelativeResize="0"/>
          <p:nvPr/>
        </p:nvPicPr>
        <p:blipFill rotWithShape="1">
          <a:blip r:embed="rId3">
            <a:alphaModFix/>
          </a:blip>
          <a:srcRect l="19967"/>
          <a:stretch/>
        </p:blipFill>
        <p:spPr>
          <a:xfrm>
            <a:off x="4328316" y="2395071"/>
            <a:ext cx="3641385" cy="2872667"/>
          </a:xfrm>
          <a:prstGeom prst="rect">
            <a:avLst/>
          </a:prstGeom>
          <a:noFill/>
          <a:ln>
            <a:noFill/>
          </a:ln>
        </p:spPr>
      </p:pic>
      <p:pic>
        <p:nvPicPr>
          <p:cNvPr id="150" name="Google Shape;150;p26" title="location_camera_microphone.jpeg"/>
          <p:cNvPicPr preferRelativeResize="0"/>
          <p:nvPr/>
        </p:nvPicPr>
        <p:blipFill rotWithShape="1">
          <a:blip r:embed="rId4">
            <a:alphaModFix/>
          </a:blip>
          <a:srcRect l="44422" t="19091" r="13670" b="17728"/>
          <a:stretch/>
        </p:blipFill>
        <p:spPr>
          <a:xfrm>
            <a:off x="407134" y="2395071"/>
            <a:ext cx="3493765" cy="2872667"/>
          </a:xfrm>
          <a:prstGeom prst="rect">
            <a:avLst/>
          </a:prstGeom>
          <a:noFill/>
          <a:ln>
            <a:noFill/>
          </a:ln>
        </p:spPr>
      </p:pic>
      <p:pic>
        <p:nvPicPr>
          <p:cNvPr id="151" name="Google Shape;151;p26" title="runtime.jpeg"/>
          <p:cNvPicPr preferRelativeResize="0"/>
          <p:nvPr/>
        </p:nvPicPr>
        <p:blipFill rotWithShape="1">
          <a:blip r:embed="rId5">
            <a:alphaModFix/>
          </a:blip>
          <a:srcRect l="20280" t="2007"/>
          <a:stretch/>
        </p:blipFill>
        <p:spPr>
          <a:xfrm>
            <a:off x="8340072" y="2395071"/>
            <a:ext cx="3514227" cy="2872667"/>
          </a:xfrm>
          <a:prstGeom prst="rect">
            <a:avLst/>
          </a:prstGeom>
          <a:noFill/>
          <a:ln>
            <a:noFill/>
          </a:ln>
        </p:spPr>
      </p:pic>
      <p:sp>
        <p:nvSpPr>
          <p:cNvPr id="152" name="Google Shape;152;p26"/>
          <p:cNvSpPr txBox="1"/>
          <p:nvPr/>
        </p:nvSpPr>
        <p:spPr>
          <a:xfrm>
            <a:off x="-127684" y="1525023"/>
            <a:ext cx="4563400" cy="553957"/>
          </a:xfrm>
          <a:prstGeom prst="rect">
            <a:avLst/>
          </a:prstGeom>
          <a:noFill/>
          <a:ln>
            <a:noFill/>
          </a:ln>
        </p:spPr>
        <p:txBody>
          <a:bodyPr spcFirstLastPara="1" wrap="square" lIns="121900" tIns="121900" rIns="121900" bIns="121900" anchor="t" anchorCtr="0">
            <a:spAutoFit/>
          </a:bodyPr>
          <a:lstStyle/>
          <a:p>
            <a:pPr algn="ctr"/>
            <a:r>
              <a:rPr lang="en" sz="2000" b="1" dirty="0">
                <a:solidFill>
                  <a:schemeClr val="tx1">
                    <a:lumMod val="65000"/>
                    <a:lumOff val="35000"/>
                  </a:schemeClr>
                </a:solidFill>
                <a:latin typeface="Helvetica" pitchFamily="2" charset="0"/>
                <a:ea typeface="Helvetica Neue"/>
                <a:cs typeface="Helvetica Neue"/>
                <a:sym typeface="Helvetica Neue"/>
              </a:rPr>
              <a:t>Explore </a:t>
            </a:r>
            <a:r>
              <a:rPr lang="en-US" sz="2000" b="1" dirty="0">
                <a:solidFill>
                  <a:schemeClr val="tx1">
                    <a:lumMod val="65000"/>
                    <a:lumOff val="35000"/>
                  </a:schemeClr>
                </a:solidFill>
                <a:latin typeface="Helvetica" pitchFamily="2" charset="0"/>
                <a:ea typeface="Helvetica Neue"/>
                <a:cs typeface="Helvetica Neue"/>
                <a:sym typeface="Helvetica Neue"/>
              </a:rPr>
              <a:t>only </a:t>
            </a:r>
            <a:r>
              <a:rPr lang="en-US" sz="2000" b="1" dirty="0">
                <a:solidFill>
                  <a:srgbClr val="0070C0"/>
                </a:solidFill>
                <a:latin typeface="Helvetica" pitchFamily="2" charset="0"/>
                <a:ea typeface="Helvetica Neue"/>
                <a:cs typeface="Helvetica Neue"/>
                <a:sym typeface="Helvetica Neue"/>
              </a:rPr>
              <a:t>a </a:t>
            </a:r>
            <a:r>
              <a:rPr lang="en" sz="2000" b="1" dirty="0">
                <a:solidFill>
                  <a:srgbClr val="0070C0"/>
                </a:solidFill>
                <a:latin typeface="Helvetica" pitchFamily="2" charset="0"/>
                <a:ea typeface="Helvetica Neue"/>
                <a:cs typeface="Helvetica Neue"/>
                <a:sym typeface="Helvetica Neue"/>
              </a:rPr>
              <a:t>few</a:t>
            </a:r>
            <a:r>
              <a:rPr lang="en" sz="2000" b="1" dirty="0">
                <a:solidFill>
                  <a:schemeClr val="tx1">
                    <a:lumMod val="65000"/>
                    <a:lumOff val="35000"/>
                  </a:schemeClr>
                </a:solidFill>
                <a:latin typeface="Helvetica" pitchFamily="2" charset="0"/>
                <a:ea typeface="Helvetica Neue"/>
                <a:cs typeface="Helvetica Neue"/>
                <a:sym typeface="Helvetica Neue"/>
              </a:rPr>
              <a:t> permissions</a:t>
            </a:r>
            <a:endParaRPr sz="2000" dirty="0">
              <a:solidFill>
                <a:schemeClr val="tx1">
                  <a:lumMod val="65000"/>
                  <a:lumOff val="35000"/>
                </a:schemeClr>
              </a:solidFill>
              <a:latin typeface="Helvetica" pitchFamily="2" charset="0"/>
              <a:ea typeface="Calibri"/>
              <a:cs typeface="Calibri"/>
              <a:sym typeface="Calibri"/>
            </a:endParaRPr>
          </a:p>
        </p:txBody>
      </p:sp>
      <p:sp>
        <p:nvSpPr>
          <p:cNvPr id="153" name="Google Shape;153;p26"/>
          <p:cNvSpPr txBox="1"/>
          <p:nvPr/>
        </p:nvSpPr>
        <p:spPr>
          <a:xfrm>
            <a:off x="4055925" y="1530345"/>
            <a:ext cx="4186163" cy="553957"/>
          </a:xfrm>
          <a:prstGeom prst="rect">
            <a:avLst/>
          </a:prstGeom>
          <a:noFill/>
          <a:ln>
            <a:noFill/>
          </a:ln>
        </p:spPr>
        <p:txBody>
          <a:bodyPr spcFirstLastPara="1" wrap="square" lIns="121900" tIns="121900" rIns="121900" bIns="121900" anchor="t" anchorCtr="0">
            <a:spAutoFit/>
          </a:bodyPr>
          <a:lstStyle/>
          <a:p>
            <a:pPr algn="ctr"/>
            <a:r>
              <a:rPr lang="en" sz="2000" b="1" dirty="0">
                <a:solidFill>
                  <a:schemeClr val="tx1">
                    <a:lumMod val="65000"/>
                    <a:lumOff val="35000"/>
                  </a:schemeClr>
                </a:solidFill>
                <a:latin typeface="Helvetica" pitchFamily="2" charset="0"/>
                <a:ea typeface="Helvetica Neue"/>
                <a:cs typeface="Helvetica Neue"/>
                <a:sym typeface="Helvetica Neue"/>
              </a:rPr>
              <a:t>Focus on </a:t>
            </a:r>
            <a:r>
              <a:rPr lang="en" sz="2000" b="1" dirty="0">
                <a:solidFill>
                  <a:srgbClr val="0070C0"/>
                </a:solidFill>
                <a:latin typeface="Helvetica" pitchFamily="2" charset="0"/>
                <a:ea typeface="Helvetica Neue"/>
                <a:cs typeface="Helvetica Neue"/>
                <a:sym typeface="Helvetica Neue"/>
              </a:rPr>
              <a:t>social media </a:t>
            </a:r>
            <a:r>
              <a:rPr lang="en" sz="2000" b="1" dirty="0">
                <a:solidFill>
                  <a:schemeClr val="tx1">
                    <a:lumMod val="65000"/>
                    <a:lumOff val="35000"/>
                  </a:schemeClr>
                </a:solidFill>
                <a:latin typeface="Helvetica" pitchFamily="2" charset="0"/>
                <a:ea typeface="Helvetica Neue"/>
                <a:cs typeface="Helvetica Neue"/>
                <a:sym typeface="Helvetica Neue"/>
              </a:rPr>
              <a:t>apps</a:t>
            </a:r>
            <a:endParaRPr sz="2000" dirty="0">
              <a:solidFill>
                <a:schemeClr val="tx1">
                  <a:lumMod val="65000"/>
                  <a:lumOff val="35000"/>
                </a:schemeClr>
              </a:solidFill>
              <a:latin typeface="Helvetica" pitchFamily="2" charset="0"/>
              <a:ea typeface="Calibri"/>
              <a:cs typeface="Calibri"/>
              <a:sym typeface="Calibri"/>
            </a:endParaRPr>
          </a:p>
        </p:txBody>
      </p:sp>
      <p:sp>
        <p:nvSpPr>
          <p:cNvPr id="154" name="Google Shape;154;p26"/>
          <p:cNvSpPr txBox="1"/>
          <p:nvPr/>
        </p:nvSpPr>
        <p:spPr>
          <a:xfrm>
            <a:off x="8105645" y="1525023"/>
            <a:ext cx="3983081" cy="553957"/>
          </a:xfrm>
          <a:prstGeom prst="rect">
            <a:avLst/>
          </a:prstGeom>
          <a:noFill/>
          <a:ln>
            <a:noFill/>
          </a:ln>
        </p:spPr>
        <p:txBody>
          <a:bodyPr spcFirstLastPara="1" wrap="square" lIns="121900" tIns="121900" rIns="121900" bIns="121900" anchor="t" anchorCtr="0">
            <a:spAutoFit/>
          </a:bodyPr>
          <a:lstStyle/>
          <a:p>
            <a:pPr algn="ctr"/>
            <a:r>
              <a:rPr lang="en" sz="2000" b="1" dirty="0">
                <a:solidFill>
                  <a:schemeClr val="tx1">
                    <a:lumMod val="65000"/>
                    <a:lumOff val="35000"/>
                  </a:schemeClr>
                </a:solidFill>
                <a:latin typeface="Helvetica" pitchFamily="2" charset="0"/>
                <a:ea typeface="Helvetica Neue"/>
                <a:cs typeface="Helvetica Neue"/>
                <a:sym typeface="Helvetica Neue"/>
              </a:rPr>
              <a:t>Study </a:t>
            </a:r>
            <a:r>
              <a:rPr lang="en" sz="2000" b="1" dirty="0">
                <a:solidFill>
                  <a:srgbClr val="0070C0"/>
                </a:solidFill>
                <a:latin typeface="Helvetica" pitchFamily="2" charset="0"/>
                <a:ea typeface="Helvetica Neue"/>
                <a:cs typeface="Helvetica Neue"/>
                <a:sym typeface="Helvetica Neue"/>
              </a:rPr>
              <a:t>runtime</a:t>
            </a:r>
            <a:r>
              <a:rPr lang="en" sz="2000" b="1" dirty="0">
                <a:solidFill>
                  <a:schemeClr val="tx1">
                    <a:lumMod val="65000"/>
                    <a:lumOff val="35000"/>
                  </a:schemeClr>
                </a:solidFill>
                <a:latin typeface="Helvetica" pitchFamily="2" charset="0"/>
                <a:ea typeface="Helvetica Neue"/>
                <a:cs typeface="Helvetica Neue"/>
                <a:sym typeface="Helvetica Neue"/>
              </a:rPr>
              <a:t> decisions</a:t>
            </a:r>
            <a:endParaRPr sz="2000" dirty="0">
              <a:solidFill>
                <a:schemeClr val="tx1">
                  <a:lumMod val="65000"/>
                  <a:lumOff val="35000"/>
                </a:schemeClr>
              </a:solidFill>
              <a:latin typeface="Helvetica" pitchFamily="2" charset="0"/>
              <a:ea typeface="Calibri"/>
              <a:cs typeface="Calibri"/>
              <a:sym typeface="Calibri"/>
            </a:endParaRPr>
          </a:p>
        </p:txBody>
      </p:sp>
      <p:sp>
        <p:nvSpPr>
          <p:cNvPr id="2" name="TextBox 1">
            <a:extLst>
              <a:ext uri="{FF2B5EF4-FFF2-40B4-BE49-F238E27FC236}">
                <a16:creationId xmlns:a16="http://schemas.microsoft.com/office/drawing/2014/main" id="{3EDB275F-9700-5990-DE31-3C90AB1767E1}"/>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Research on permissions managers is limited.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wipe(left)">
                                      <p:cBhvr>
                                        <p:cTn id="7" dur="500"/>
                                        <p:tgtEl>
                                          <p:spTgt spid="152"/>
                                        </p:tgtEl>
                                      </p:cBhvr>
                                    </p:animEffect>
                                  </p:childTnLst>
                                </p:cTn>
                              </p:par>
                              <p:par>
                                <p:cTn id="8" presetID="22" presetClass="entr" presetSubtype="8" fill="hold" nodeType="withEffect">
                                  <p:stCondLst>
                                    <p:cond delay="0"/>
                                  </p:stCondLst>
                                  <p:childTnLst>
                                    <p:set>
                                      <p:cBhvr>
                                        <p:cTn id="9" dur="1" fill="hold">
                                          <p:stCondLst>
                                            <p:cond delay="0"/>
                                          </p:stCondLst>
                                        </p:cTn>
                                        <p:tgtEl>
                                          <p:spTgt spid="150"/>
                                        </p:tgtEl>
                                        <p:attrNameLst>
                                          <p:attrName>style.visibility</p:attrName>
                                        </p:attrNameLst>
                                      </p:cBhvr>
                                      <p:to>
                                        <p:strVal val="visible"/>
                                      </p:to>
                                    </p:set>
                                    <p:animEffect transition="in" filter="wipe(left)">
                                      <p:cBhvr>
                                        <p:cTn id="10" dur="500"/>
                                        <p:tgtEl>
                                          <p:spTgt spid="150"/>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53"/>
                                        </p:tgtEl>
                                        <p:attrNameLst>
                                          <p:attrName>style.visibility</p:attrName>
                                        </p:attrNameLst>
                                      </p:cBhvr>
                                      <p:to>
                                        <p:strVal val="visible"/>
                                      </p:to>
                                    </p:set>
                                    <p:animEffect transition="in" filter="wipe(left)">
                                      <p:cBhvr>
                                        <p:cTn id="15" dur="500"/>
                                        <p:tgtEl>
                                          <p:spTgt spid="153"/>
                                        </p:tgtEl>
                                      </p:cBhvr>
                                    </p:animEffect>
                                  </p:childTnLst>
                                </p:cTn>
                              </p:par>
                              <p:par>
                                <p:cTn id="16" presetID="22" presetClass="entr" presetSubtype="8" fill="hold" nodeType="withEffect">
                                  <p:stCondLst>
                                    <p:cond delay="0"/>
                                  </p:stCondLst>
                                  <p:childTnLst>
                                    <p:set>
                                      <p:cBhvr>
                                        <p:cTn id="17" dur="1" fill="hold">
                                          <p:stCondLst>
                                            <p:cond delay="0"/>
                                          </p:stCondLst>
                                        </p:cTn>
                                        <p:tgtEl>
                                          <p:spTgt spid="149"/>
                                        </p:tgtEl>
                                        <p:attrNameLst>
                                          <p:attrName>style.visibility</p:attrName>
                                        </p:attrNameLst>
                                      </p:cBhvr>
                                      <p:to>
                                        <p:strVal val="visible"/>
                                      </p:to>
                                    </p:set>
                                    <p:animEffect transition="in" filter="wipe(left)">
                                      <p:cBhvr>
                                        <p:cTn id="18" dur="500"/>
                                        <p:tgtEl>
                                          <p:spTgt spid="149"/>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54"/>
                                        </p:tgtEl>
                                        <p:attrNameLst>
                                          <p:attrName>style.visibility</p:attrName>
                                        </p:attrNameLst>
                                      </p:cBhvr>
                                      <p:to>
                                        <p:strVal val="visible"/>
                                      </p:to>
                                    </p:set>
                                    <p:animEffect transition="in" filter="wipe(left)">
                                      <p:cBhvr>
                                        <p:cTn id="23" dur="500"/>
                                        <p:tgtEl>
                                          <p:spTgt spid="154"/>
                                        </p:tgtEl>
                                      </p:cBhvr>
                                    </p:animEffect>
                                  </p:childTnLst>
                                </p:cTn>
                              </p:par>
                              <p:par>
                                <p:cTn id="24" presetID="22" presetClass="entr" presetSubtype="8" fill="hold" nodeType="withEffect">
                                  <p:stCondLst>
                                    <p:cond delay="0"/>
                                  </p:stCondLst>
                                  <p:childTnLst>
                                    <p:set>
                                      <p:cBhvr>
                                        <p:cTn id="25" dur="1" fill="hold">
                                          <p:stCondLst>
                                            <p:cond delay="0"/>
                                          </p:stCondLst>
                                        </p:cTn>
                                        <p:tgtEl>
                                          <p:spTgt spid="151"/>
                                        </p:tgtEl>
                                        <p:attrNameLst>
                                          <p:attrName>style.visibility</p:attrName>
                                        </p:attrNameLst>
                                      </p:cBhvr>
                                      <p:to>
                                        <p:strVal val="visible"/>
                                      </p:to>
                                    </p:set>
                                    <p:animEffect transition="in" filter="wipe(left)">
                                      <p:cBhvr>
                                        <p:cTn id="26" dur="500"/>
                                        <p:tgtEl>
                                          <p:spTgt spid="1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4" name="Google Shape;204;p30" title="android_1.jpg"/>
          <p:cNvPicPr preferRelativeResize="0">
            <a:picLocks noChangeAspect="1"/>
          </p:cNvPicPr>
          <p:nvPr/>
        </p:nvPicPr>
        <p:blipFill rotWithShape="1">
          <a:blip r:embed="rId3">
            <a:alphaModFix/>
          </a:blip>
          <a:srcRect/>
          <a:stretch/>
        </p:blipFill>
        <p:spPr>
          <a:xfrm>
            <a:off x="583538" y="888897"/>
            <a:ext cx="808425" cy="1706880"/>
          </a:xfrm>
          <a:prstGeom prst="rect">
            <a:avLst/>
          </a:prstGeom>
          <a:noFill/>
          <a:ln>
            <a:noFill/>
          </a:ln>
        </p:spPr>
      </p:pic>
      <p:pic>
        <p:nvPicPr>
          <p:cNvPr id="205" name="Google Shape;205;p30" title="iphone_1.jpg"/>
          <p:cNvPicPr preferRelativeResize="0">
            <a:picLocks noChangeAspect="1"/>
          </p:cNvPicPr>
          <p:nvPr/>
        </p:nvPicPr>
        <p:blipFill rotWithShape="1">
          <a:blip r:embed="rId4">
            <a:alphaModFix/>
          </a:blip>
          <a:srcRect/>
          <a:stretch/>
        </p:blipFill>
        <p:spPr>
          <a:xfrm>
            <a:off x="2281139" y="888897"/>
            <a:ext cx="825107" cy="1706880"/>
          </a:xfrm>
          <a:prstGeom prst="roundRect">
            <a:avLst>
              <a:gd name="adj" fmla="val 16667"/>
            </a:avLst>
          </a:prstGeom>
          <a:noFill/>
          <a:ln>
            <a:noFill/>
          </a:ln>
          <a:effectLst>
            <a:outerShdw blurRad="57150" dist="19050" dir="5400000" algn="bl" rotWithShape="0">
              <a:srgbClr val="000000">
                <a:alpha val="49803"/>
              </a:srgbClr>
            </a:outerShdw>
          </a:effectLst>
        </p:spPr>
      </p:pic>
      <p:sp>
        <p:nvSpPr>
          <p:cNvPr id="206" name="Google Shape;206;p30"/>
          <p:cNvSpPr txBox="1"/>
          <p:nvPr/>
        </p:nvSpPr>
        <p:spPr>
          <a:xfrm>
            <a:off x="139027" y="3222910"/>
            <a:ext cx="4048345" cy="2723782"/>
          </a:xfrm>
          <a:prstGeom prst="rect">
            <a:avLst/>
          </a:prstGeom>
          <a:noFill/>
          <a:ln>
            <a:noFill/>
          </a:ln>
        </p:spPr>
        <p:txBody>
          <a:bodyPr spcFirstLastPara="1" wrap="square" lIns="121900" tIns="121900" rIns="121900" bIns="121900" anchor="t" anchorCtr="0">
            <a:spAutoFit/>
          </a:bodyPr>
          <a:lstStyle/>
          <a:p>
            <a:pPr>
              <a:lnSpc>
                <a:spcPct val="115000"/>
              </a:lnSpc>
              <a:buClr>
                <a:srgbClr val="000000"/>
              </a:buClr>
              <a:buSzPts val="2000"/>
            </a:pPr>
            <a:r>
              <a:rPr lang="en" sz="2800" b="1" dirty="0">
                <a:solidFill>
                  <a:srgbClr val="0070C0"/>
                </a:solidFill>
                <a:latin typeface="Helvetica" pitchFamily="2" charset="0"/>
                <a:ea typeface="Helvetica Neue"/>
                <a:cs typeface="Helvetica Neue"/>
                <a:sym typeface="Helvetica Neue"/>
              </a:rPr>
              <a:t>We consolidated permissions from Android 13.0 and iOS 17.4.1 into a superset of 26 permissions. </a:t>
            </a:r>
            <a:endParaRPr sz="2800" b="1" dirty="0">
              <a:solidFill>
                <a:srgbClr val="0070C0"/>
              </a:solidFill>
              <a:latin typeface="Helvetica" pitchFamily="2" charset="0"/>
              <a:ea typeface="Helvetica Neue"/>
              <a:cs typeface="Helvetica Neue"/>
              <a:sym typeface="Helvetica Neue"/>
            </a:endParaRPr>
          </a:p>
        </p:txBody>
      </p:sp>
      <p:sp>
        <p:nvSpPr>
          <p:cNvPr id="3" name="TextBox 2">
            <a:extLst>
              <a:ext uri="{FF2B5EF4-FFF2-40B4-BE49-F238E27FC236}">
                <a16:creationId xmlns:a16="http://schemas.microsoft.com/office/drawing/2014/main" id="{2939AE77-E339-9067-98DE-A911D371A0B4}"/>
              </a:ext>
            </a:extLst>
          </p:cNvPr>
          <p:cNvSpPr txBox="1"/>
          <p:nvPr/>
        </p:nvSpPr>
        <p:spPr>
          <a:xfrm>
            <a:off x="4260598" y="888897"/>
            <a:ext cx="3162300" cy="5109091"/>
          </a:xfrm>
          <a:prstGeom prst="rect">
            <a:avLst/>
          </a:prstGeom>
          <a:noFill/>
        </p:spPr>
        <p:txBody>
          <a:bodyPr wrap="square">
            <a:spAutoFit/>
          </a:bodyPr>
          <a:lstStyle/>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Bluetooth</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Body Sensors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Calendar</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Call logs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Camera </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Contacts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Files and Folders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Focus / Do Not Disturb</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Health</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HomeKit</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Local Network</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Location</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Microphone</a:t>
            </a:r>
          </a:p>
        </p:txBody>
      </p:sp>
      <p:sp>
        <p:nvSpPr>
          <p:cNvPr id="7" name="TextBox 6">
            <a:extLst>
              <a:ext uri="{FF2B5EF4-FFF2-40B4-BE49-F238E27FC236}">
                <a16:creationId xmlns:a16="http://schemas.microsoft.com/office/drawing/2014/main" id="{F385B289-6E03-BCB7-31D2-8E90BFE812FC}"/>
              </a:ext>
            </a:extLst>
          </p:cNvPr>
          <p:cNvSpPr txBox="1"/>
          <p:nvPr/>
        </p:nvSpPr>
        <p:spPr>
          <a:xfrm>
            <a:off x="7569349" y="888897"/>
            <a:ext cx="4641699" cy="5057795"/>
          </a:xfrm>
          <a:prstGeom prst="rect">
            <a:avLst/>
          </a:prstGeom>
          <a:noFill/>
        </p:spPr>
        <p:txBody>
          <a:bodyPr wrap="square">
            <a:spAutoFit/>
          </a:bodyPr>
          <a:lstStyle/>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Music and Audio / Media</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Nearby Devices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Nearby Interactions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Notifications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Phone</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Photos and Videos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Physical Activity / Motion &amp; Fitness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Reminders</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Research Sensor &amp; Usage Data</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SMS</a:t>
            </a:r>
            <a:br>
              <a:rPr lang="en-US" sz="2200" dirty="0">
                <a:solidFill>
                  <a:schemeClr val="tx1">
                    <a:lumMod val="65000"/>
                    <a:lumOff val="35000"/>
                  </a:schemeClr>
                </a:solidFill>
                <a:latin typeface="Helvetica" pitchFamily="2" charset="0"/>
                <a:ea typeface="Helvetica Neue"/>
                <a:cs typeface="Helvetica Neue"/>
                <a:sym typeface="Helvetica Neue"/>
              </a:rPr>
            </a:br>
            <a:r>
              <a:rPr lang="en-US" sz="2200" dirty="0">
                <a:solidFill>
                  <a:schemeClr val="tx1">
                    <a:lumMod val="65000"/>
                    <a:lumOff val="35000"/>
                  </a:schemeClr>
                </a:solidFill>
                <a:latin typeface="Helvetica" pitchFamily="2" charset="0"/>
                <a:ea typeface="Helvetica Neue"/>
                <a:cs typeface="Helvetica Neue"/>
                <a:sym typeface="Helvetica Neue"/>
              </a:rPr>
              <a:t>Speech Recognition</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Tracking </a:t>
            </a:r>
          </a:p>
          <a:p>
            <a:pPr>
              <a:spcAft>
                <a:spcPts val="400"/>
              </a:spcAft>
            </a:pPr>
            <a:r>
              <a:rPr lang="en-US" sz="2200" dirty="0">
                <a:solidFill>
                  <a:schemeClr val="tx1">
                    <a:lumMod val="65000"/>
                    <a:lumOff val="35000"/>
                  </a:schemeClr>
                </a:solidFill>
                <a:latin typeface="Helvetica" pitchFamily="2" charset="0"/>
                <a:ea typeface="Helvetica Neue"/>
                <a:cs typeface="Helvetica Neue"/>
                <a:sym typeface="Helvetica Neue"/>
              </a:rPr>
              <a:t>Wallet</a:t>
            </a:r>
          </a:p>
        </p:txBody>
      </p:sp>
      <p:sp>
        <p:nvSpPr>
          <p:cNvPr id="2" name="Rectangle 1">
            <a:extLst>
              <a:ext uri="{FF2B5EF4-FFF2-40B4-BE49-F238E27FC236}">
                <a16:creationId xmlns:a16="http://schemas.microsoft.com/office/drawing/2014/main" id="{F6FEA6CE-6147-0A49-E230-517ECD870089}"/>
              </a:ext>
            </a:extLst>
          </p:cNvPr>
          <p:cNvSpPr/>
          <p:nvPr/>
        </p:nvSpPr>
        <p:spPr>
          <a:xfrm>
            <a:off x="7569351" y="812608"/>
            <a:ext cx="3297435" cy="561892"/>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 name="Rectangle 3">
            <a:extLst>
              <a:ext uri="{FF2B5EF4-FFF2-40B4-BE49-F238E27FC236}">
                <a16:creationId xmlns:a16="http://schemas.microsoft.com/office/drawing/2014/main" id="{455EBB1F-B84F-1F1D-8FAE-CE7E91EFA892}"/>
              </a:ext>
            </a:extLst>
          </p:cNvPr>
          <p:cNvSpPr/>
          <p:nvPr/>
        </p:nvSpPr>
        <p:spPr>
          <a:xfrm>
            <a:off x="7569351" y="1282812"/>
            <a:ext cx="3297435" cy="384624"/>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 name="Rectangle 4">
            <a:extLst>
              <a:ext uri="{FF2B5EF4-FFF2-40B4-BE49-F238E27FC236}">
                <a16:creationId xmlns:a16="http://schemas.microsoft.com/office/drawing/2014/main" id="{F29B2B74-000C-506D-B54C-BF52CAEA8EA9}"/>
              </a:ext>
            </a:extLst>
          </p:cNvPr>
          <p:cNvSpPr/>
          <p:nvPr/>
        </p:nvSpPr>
        <p:spPr>
          <a:xfrm>
            <a:off x="4141870" y="4790253"/>
            <a:ext cx="3297435" cy="384624"/>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up)">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9" name="Google Shape;229;p32"/>
          <p:cNvSpPr>
            <a:spLocks/>
          </p:cNvSpPr>
          <p:nvPr/>
        </p:nvSpPr>
        <p:spPr>
          <a:xfrm>
            <a:off x="1245715" y="1506891"/>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Screening </a:t>
            </a:r>
            <a:endParaRPr sz="2100" b="1" dirty="0">
              <a:solidFill>
                <a:srgbClr val="002060"/>
              </a:solidFill>
              <a:latin typeface="Helvetica" pitchFamily="2" charset="0"/>
              <a:ea typeface="Calibri"/>
              <a:cs typeface="Calibri"/>
              <a:sym typeface="Calibri"/>
            </a:endParaRPr>
          </a:p>
        </p:txBody>
      </p:sp>
      <p:sp>
        <p:nvSpPr>
          <p:cNvPr id="230" name="Google Shape;230;p32"/>
          <p:cNvSpPr>
            <a:spLocks/>
          </p:cNvSpPr>
          <p:nvPr/>
        </p:nvSpPr>
        <p:spPr>
          <a:xfrm>
            <a:off x="4876800" y="1506891"/>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Rating Permissions</a:t>
            </a:r>
            <a:endParaRPr sz="2100" b="1" dirty="0">
              <a:solidFill>
                <a:srgbClr val="002060"/>
              </a:solidFill>
              <a:latin typeface="Helvetica" pitchFamily="2" charset="0"/>
              <a:ea typeface="Calibri"/>
              <a:cs typeface="Calibri"/>
              <a:sym typeface="Calibri"/>
            </a:endParaRPr>
          </a:p>
        </p:txBody>
      </p:sp>
      <p:sp>
        <p:nvSpPr>
          <p:cNvPr id="231" name="Google Shape;231;p32"/>
          <p:cNvSpPr>
            <a:spLocks/>
          </p:cNvSpPr>
          <p:nvPr/>
        </p:nvSpPr>
        <p:spPr>
          <a:xfrm>
            <a:off x="8468423" y="1501224"/>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Ranking Permissions</a:t>
            </a:r>
            <a:endParaRPr sz="2100" b="1" dirty="0">
              <a:solidFill>
                <a:srgbClr val="002060"/>
              </a:solidFill>
              <a:latin typeface="Helvetica" pitchFamily="2" charset="0"/>
              <a:ea typeface="Calibri"/>
              <a:cs typeface="Calibri"/>
              <a:sym typeface="Calibri"/>
            </a:endParaRPr>
          </a:p>
        </p:txBody>
      </p:sp>
      <p:sp>
        <p:nvSpPr>
          <p:cNvPr id="232" name="Google Shape;232;p32"/>
          <p:cNvSpPr>
            <a:spLocks/>
          </p:cNvSpPr>
          <p:nvPr/>
        </p:nvSpPr>
        <p:spPr>
          <a:xfrm>
            <a:off x="1235803" y="3489960"/>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Justification for Rankings</a:t>
            </a:r>
            <a:endParaRPr sz="2100" b="1" dirty="0">
              <a:solidFill>
                <a:srgbClr val="002060"/>
              </a:solidFill>
              <a:latin typeface="Helvetica" pitchFamily="2" charset="0"/>
              <a:ea typeface="Calibri"/>
              <a:cs typeface="Calibri"/>
              <a:sym typeface="Calibri"/>
            </a:endParaRPr>
          </a:p>
        </p:txBody>
      </p:sp>
      <p:sp>
        <p:nvSpPr>
          <p:cNvPr id="233" name="Google Shape;233;p32"/>
          <p:cNvSpPr>
            <a:spLocks/>
          </p:cNvSpPr>
          <p:nvPr/>
        </p:nvSpPr>
        <p:spPr>
          <a:xfrm>
            <a:off x="4876800" y="3497580"/>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Permission Comprehension</a:t>
            </a:r>
            <a:endParaRPr sz="2100" b="1" dirty="0">
              <a:solidFill>
                <a:srgbClr val="002060"/>
              </a:solidFill>
              <a:latin typeface="Helvetica" pitchFamily="2" charset="0"/>
              <a:ea typeface="Calibri"/>
              <a:cs typeface="Calibri"/>
              <a:sym typeface="Calibri"/>
            </a:endParaRPr>
          </a:p>
        </p:txBody>
      </p:sp>
      <p:sp>
        <p:nvSpPr>
          <p:cNvPr id="234" name="Google Shape;234;p32"/>
          <p:cNvSpPr>
            <a:spLocks/>
          </p:cNvSpPr>
          <p:nvPr/>
        </p:nvSpPr>
        <p:spPr>
          <a:xfrm>
            <a:off x="8517797" y="3497580"/>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Permissions-related Practices</a:t>
            </a:r>
            <a:endParaRPr sz="2100" b="1" dirty="0">
              <a:solidFill>
                <a:srgbClr val="002060"/>
              </a:solidFill>
              <a:latin typeface="Helvetica" pitchFamily="2" charset="0"/>
              <a:ea typeface="Calibri"/>
              <a:cs typeface="Calibri"/>
              <a:sym typeface="Calibri"/>
            </a:endParaRPr>
          </a:p>
        </p:txBody>
      </p:sp>
      <p:sp>
        <p:nvSpPr>
          <p:cNvPr id="235" name="Google Shape;235;p32"/>
          <p:cNvSpPr>
            <a:spLocks/>
          </p:cNvSpPr>
          <p:nvPr/>
        </p:nvSpPr>
        <p:spPr>
          <a:xfrm>
            <a:off x="4876800" y="5488269"/>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2100" b="1" dirty="0">
                <a:solidFill>
                  <a:srgbClr val="002060"/>
                </a:solidFill>
                <a:latin typeface="Helvetica" pitchFamily="2" charset="0"/>
                <a:ea typeface="Calibri"/>
                <a:cs typeface="Calibri"/>
                <a:sym typeface="Calibri"/>
              </a:rPr>
              <a:t>Technical Efficacy</a:t>
            </a:r>
            <a:endParaRPr sz="2100" b="1" i="1" dirty="0">
              <a:solidFill>
                <a:srgbClr val="002060"/>
              </a:solidFill>
              <a:latin typeface="Helvetica" pitchFamily="2" charset="0"/>
              <a:ea typeface="Calibri"/>
              <a:cs typeface="Calibri"/>
              <a:sym typeface="Calibri"/>
            </a:endParaRPr>
          </a:p>
        </p:txBody>
      </p:sp>
      <p:sp>
        <p:nvSpPr>
          <p:cNvPr id="247" name="Google Shape;247;p32"/>
          <p:cNvSpPr>
            <a:spLocks/>
          </p:cNvSpPr>
          <p:nvPr/>
        </p:nvSpPr>
        <p:spPr>
          <a:xfrm>
            <a:off x="1235803" y="5488269"/>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r>
              <a:rPr lang="en" sz="2100" b="1" dirty="0">
                <a:solidFill>
                  <a:srgbClr val="002060"/>
                </a:solidFill>
                <a:latin typeface="Helvetica" pitchFamily="2" charset="0"/>
                <a:sym typeface="Arial"/>
              </a:rPr>
              <a:t>Privacy </a:t>
            </a:r>
            <a:r>
              <a:rPr lang="en" sz="2100" b="1" dirty="0">
                <a:solidFill>
                  <a:srgbClr val="002060"/>
                </a:solidFill>
                <a:latin typeface="Helvetica" pitchFamily="2" charset="0"/>
              </a:rPr>
              <a:t>C</a:t>
            </a:r>
            <a:r>
              <a:rPr lang="en" sz="2100" b="1" dirty="0">
                <a:solidFill>
                  <a:srgbClr val="002060"/>
                </a:solidFill>
                <a:latin typeface="Helvetica" pitchFamily="2" charset="0"/>
                <a:sym typeface="Arial"/>
              </a:rPr>
              <a:t>oncerns</a:t>
            </a:r>
            <a:endParaRPr sz="2100" b="1" dirty="0">
              <a:solidFill>
                <a:srgbClr val="002060"/>
              </a:solidFill>
              <a:latin typeface="Helvetica" pitchFamily="2" charset="0"/>
              <a:ea typeface="Calibri"/>
              <a:cs typeface="Calibri"/>
              <a:sym typeface="Calibri"/>
            </a:endParaRPr>
          </a:p>
        </p:txBody>
      </p:sp>
      <p:sp>
        <p:nvSpPr>
          <p:cNvPr id="250" name="Google Shape;250;p32"/>
          <p:cNvSpPr>
            <a:spLocks/>
          </p:cNvSpPr>
          <p:nvPr/>
        </p:nvSpPr>
        <p:spPr>
          <a:xfrm>
            <a:off x="8517797" y="5474899"/>
            <a:ext cx="2438400" cy="1097280"/>
          </a:xfrm>
          <a:prstGeom prst="roundRect">
            <a:avLst>
              <a:gd name="adj" fmla="val 16667"/>
            </a:avLst>
          </a:prstGeom>
          <a:solidFill>
            <a:schemeClr val="accent6">
              <a:lumMod val="20000"/>
              <a:lumOff val="80000"/>
            </a:schemeClr>
          </a:solidFill>
          <a:ln w="19050" cap="flat" cmpd="sng">
            <a:solidFill>
              <a:schemeClr val="tx1">
                <a:lumMod val="50000"/>
                <a:lumOff val="50000"/>
              </a:schemeClr>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US" sz="2100" b="1" dirty="0">
                <a:solidFill>
                  <a:srgbClr val="002060"/>
                </a:solidFill>
                <a:latin typeface="Helvetica" pitchFamily="2" charset="0"/>
                <a:ea typeface="Calibri"/>
                <a:cs typeface="Calibri"/>
                <a:sym typeface="Calibri"/>
              </a:rPr>
              <a:t>Demographics</a:t>
            </a:r>
            <a:endParaRPr sz="2100" b="1" i="1" dirty="0">
              <a:solidFill>
                <a:srgbClr val="002060"/>
              </a:solidFill>
              <a:latin typeface="Helvetica" pitchFamily="2" charset="0"/>
              <a:ea typeface="Calibri"/>
              <a:cs typeface="Calibri"/>
              <a:sym typeface="Calibri"/>
            </a:endParaRPr>
          </a:p>
        </p:txBody>
      </p:sp>
      <p:sp>
        <p:nvSpPr>
          <p:cNvPr id="3" name="Down Arrow 2">
            <a:extLst>
              <a:ext uri="{FF2B5EF4-FFF2-40B4-BE49-F238E27FC236}">
                <a16:creationId xmlns:a16="http://schemas.microsoft.com/office/drawing/2014/main" id="{FD4108B3-A632-6694-C7CD-D209F6C594FB}"/>
              </a:ext>
            </a:extLst>
          </p:cNvPr>
          <p:cNvSpPr/>
          <p:nvPr/>
        </p:nvSpPr>
        <p:spPr>
          <a:xfrm rot="16200000">
            <a:off x="4014441" y="1630764"/>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 name="Down Arrow 3">
            <a:extLst>
              <a:ext uri="{FF2B5EF4-FFF2-40B4-BE49-F238E27FC236}">
                <a16:creationId xmlns:a16="http://schemas.microsoft.com/office/drawing/2014/main" id="{8819E2B1-F563-76EB-FF4F-532160BFEC4C}"/>
              </a:ext>
            </a:extLst>
          </p:cNvPr>
          <p:cNvSpPr/>
          <p:nvPr/>
        </p:nvSpPr>
        <p:spPr>
          <a:xfrm rot="16200000">
            <a:off x="7606061" y="1630765"/>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 name="Down Arrow 4">
            <a:extLst>
              <a:ext uri="{FF2B5EF4-FFF2-40B4-BE49-F238E27FC236}">
                <a16:creationId xmlns:a16="http://schemas.microsoft.com/office/drawing/2014/main" id="{1D393028-BCDA-DF77-1E85-97F61BBA9EA4}"/>
              </a:ext>
            </a:extLst>
          </p:cNvPr>
          <p:cNvSpPr/>
          <p:nvPr/>
        </p:nvSpPr>
        <p:spPr>
          <a:xfrm rot="16200000">
            <a:off x="4014442" y="3619499"/>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Down Arrow 5">
            <a:extLst>
              <a:ext uri="{FF2B5EF4-FFF2-40B4-BE49-F238E27FC236}">
                <a16:creationId xmlns:a16="http://schemas.microsoft.com/office/drawing/2014/main" id="{D61CDF0E-050F-B573-DC1F-A5BFAD117757}"/>
              </a:ext>
            </a:extLst>
          </p:cNvPr>
          <p:cNvSpPr/>
          <p:nvPr/>
        </p:nvSpPr>
        <p:spPr>
          <a:xfrm rot="16200000">
            <a:off x="7606061" y="3619499"/>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Down Arrow 6">
            <a:extLst>
              <a:ext uri="{FF2B5EF4-FFF2-40B4-BE49-F238E27FC236}">
                <a16:creationId xmlns:a16="http://schemas.microsoft.com/office/drawing/2014/main" id="{CAA50CFA-5416-1346-6CA4-4587DDE506E8}"/>
              </a:ext>
            </a:extLst>
          </p:cNvPr>
          <p:cNvSpPr/>
          <p:nvPr/>
        </p:nvSpPr>
        <p:spPr>
          <a:xfrm rot="16200000">
            <a:off x="3989751" y="5604439"/>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Down Arrow 7">
            <a:extLst>
              <a:ext uri="{FF2B5EF4-FFF2-40B4-BE49-F238E27FC236}">
                <a16:creationId xmlns:a16="http://schemas.microsoft.com/office/drawing/2014/main" id="{FAC2E7CE-44C6-C911-BC61-01CBE9F9BC1A}"/>
              </a:ext>
            </a:extLst>
          </p:cNvPr>
          <p:cNvSpPr/>
          <p:nvPr/>
        </p:nvSpPr>
        <p:spPr>
          <a:xfrm rot="16200000">
            <a:off x="7630749" y="5604440"/>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Down Arrow 8">
            <a:extLst>
              <a:ext uri="{FF2B5EF4-FFF2-40B4-BE49-F238E27FC236}">
                <a16:creationId xmlns:a16="http://schemas.microsoft.com/office/drawing/2014/main" id="{F2CF608F-BB40-24CF-82E1-9C861451A133}"/>
              </a:ext>
            </a:extLst>
          </p:cNvPr>
          <p:cNvSpPr/>
          <p:nvPr/>
        </p:nvSpPr>
        <p:spPr>
          <a:xfrm rot="16200000">
            <a:off x="318273" y="3649977"/>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Down Arrow 9">
            <a:extLst>
              <a:ext uri="{FF2B5EF4-FFF2-40B4-BE49-F238E27FC236}">
                <a16:creationId xmlns:a16="http://schemas.microsoft.com/office/drawing/2014/main" id="{522EBC91-5871-41AC-E0A0-AB46870F1B3A}"/>
              </a:ext>
            </a:extLst>
          </p:cNvPr>
          <p:cNvSpPr/>
          <p:nvPr/>
        </p:nvSpPr>
        <p:spPr>
          <a:xfrm rot="16200000">
            <a:off x="348753" y="5648288"/>
            <a:ext cx="571500" cy="838200"/>
          </a:xfrm>
          <a:prstGeom prst="downArrow">
            <a:avLst>
              <a:gd name="adj1" fmla="val 39333"/>
              <a:gd name="adj2" fmla="val 44666"/>
            </a:avLst>
          </a:prstGeom>
          <a:solidFill>
            <a:srgbClr val="FFC000">
              <a:alpha val="99000"/>
            </a:srgbClr>
          </a:solidFill>
          <a:ln w="19050">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TextBox 10">
            <a:extLst>
              <a:ext uri="{FF2B5EF4-FFF2-40B4-BE49-F238E27FC236}">
                <a16:creationId xmlns:a16="http://schemas.microsoft.com/office/drawing/2014/main" id="{F3A9F851-B16C-2B22-BC45-5DDF51F29166}"/>
              </a:ext>
            </a:extLst>
          </p:cNvPr>
          <p:cNvSpPr txBox="1"/>
          <p:nvPr/>
        </p:nvSpPr>
        <p:spPr>
          <a:xfrm>
            <a:off x="11132821" y="1645921"/>
            <a:ext cx="595035" cy="584775"/>
          </a:xfrm>
          <a:prstGeom prst="rect">
            <a:avLst/>
          </a:prstGeom>
          <a:noFill/>
        </p:spPr>
        <p:txBody>
          <a:bodyPr wrap="none" rtlCol="0">
            <a:spAutoFit/>
          </a:bodyPr>
          <a:lstStyle/>
          <a:p>
            <a:r>
              <a:rPr lang="en-US" sz="3200" b="1" dirty="0">
                <a:solidFill>
                  <a:schemeClr val="tx1">
                    <a:lumMod val="65000"/>
                    <a:lumOff val="35000"/>
                  </a:schemeClr>
                </a:solidFill>
                <a:latin typeface="Helvetica" pitchFamily="2" charset="0"/>
              </a:rPr>
              <a:t>…</a:t>
            </a:r>
          </a:p>
        </p:txBody>
      </p:sp>
      <p:sp>
        <p:nvSpPr>
          <p:cNvPr id="12" name="TextBox 11">
            <a:extLst>
              <a:ext uri="{FF2B5EF4-FFF2-40B4-BE49-F238E27FC236}">
                <a16:creationId xmlns:a16="http://schemas.microsoft.com/office/drawing/2014/main" id="{6F1C562B-A195-90DC-EE53-14B062C694DB}"/>
              </a:ext>
            </a:extLst>
          </p:cNvPr>
          <p:cNvSpPr txBox="1"/>
          <p:nvPr/>
        </p:nvSpPr>
        <p:spPr>
          <a:xfrm>
            <a:off x="11132821" y="3624581"/>
            <a:ext cx="595035" cy="584775"/>
          </a:xfrm>
          <a:prstGeom prst="rect">
            <a:avLst/>
          </a:prstGeom>
          <a:noFill/>
        </p:spPr>
        <p:txBody>
          <a:bodyPr wrap="none" rtlCol="0">
            <a:spAutoFit/>
          </a:bodyPr>
          <a:lstStyle/>
          <a:p>
            <a:r>
              <a:rPr lang="en-US" sz="3200" b="1" dirty="0">
                <a:solidFill>
                  <a:schemeClr val="tx1">
                    <a:lumMod val="65000"/>
                    <a:lumOff val="35000"/>
                  </a:schemeClr>
                </a:solidFill>
                <a:latin typeface="Helvetica" pitchFamily="2" charset="0"/>
              </a:rPr>
              <a:t>…</a:t>
            </a:r>
          </a:p>
        </p:txBody>
      </p:sp>
      <p:sp>
        <p:nvSpPr>
          <p:cNvPr id="13" name="TextBox 12">
            <a:extLst>
              <a:ext uri="{FF2B5EF4-FFF2-40B4-BE49-F238E27FC236}">
                <a16:creationId xmlns:a16="http://schemas.microsoft.com/office/drawing/2014/main" id="{2732EA9D-DD7A-DAD4-F299-B847CE56D671}"/>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We used the superset in an online questionnaire.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9"/>
                                        </p:tgtEl>
                                        <p:attrNameLst>
                                          <p:attrName>style.visibility</p:attrName>
                                        </p:attrNameLst>
                                      </p:cBhvr>
                                      <p:to>
                                        <p:strVal val="visible"/>
                                      </p:to>
                                    </p:set>
                                    <p:animEffect transition="in" filter="wipe(left)">
                                      <p:cBhvr>
                                        <p:cTn id="7" dur="500"/>
                                        <p:tgtEl>
                                          <p:spTgt spid="2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230"/>
                                        </p:tgtEl>
                                        <p:attrNameLst>
                                          <p:attrName>style.visibility</p:attrName>
                                        </p:attrNameLst>
                                      </p:cBhvr>
                                      <p:to>
                                        <p:strVal val="visible"/>
                                      </p:to>
                                    </p:set>
                                    <p:animEffect transition="in" filter="wipe(left)">
                                      <p:cBhvr>
                                        <p:cTn id="16" dur="500"/>
                                        <p:tgtEl>
                                          <p:spTgt spid="23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231"/>
                                        </p:tgtEl>
                                        <p:attrNameLst>
                                          <p:attrName>style.visibility</p:attrName>
                                        </p:attrNameLst>
                                      </p:cBhvr>
                                      <p:to>
                                        <p:strVal val="visible"/>
                                      </p:to>
                                    </p:set>
                                    <p:animEffect transition="in" filter="wipe(left)">
                                      <p:cBhvr>
                                        <p:cTn id="25" dur="500"/>
                                        <p:tgtEl>
                                          <p:spTgt spid="231"/>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left)">
                                      <p:cBhvr>
                                        <p:cTn id="30" dur="500"/>
                                        <p:tgtEl>
                                          <p:spTgt spid="11"/>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par>
                          <p:cTn id="35" fill="hold">
                            <p:stCondLst>
                              <p:cond delay="1000"/>
                            </p:stCondLst>
                            <p:childTnLst>
                              <p:par>
                                <p:cTn id="36" presetID="22" presetClass="entr" presetSubtype="8" fill="hold" grpId="0" nodeType="afterEffect">
                                  <p:stCondLst>
                                    <p:cond delay="0"/>
                                  </p:stCondLst>
                                  <p:childTnLst>
                                    <p:set>
                                      <p:cBhvr>
                                        <p:cTn id="37" dur="1" fill="hold">
                                          <p:stCondLst>
                                            <p:cond delay="0"/>
                                          </p:stCondLst>
                                        </p:cTn>
                                        <p:tgtEl>
                                          <p:spTgt spid="232"/>
                                        </p:tgtEl>
                                        <p:attrNameLst>
                                          <p:attrName>style.visibility</p:attrName>
                                        </p:attrNameLst>
                                      </p:cBhvr>
                                      <p:to>
                                        <p:strVal val="visible"/>
                                      </p:to>
                                    </p:set>
                                    <p:animEffect transition="in" filter="wipe(left)">
                                      <p:cBhvr>
                                        <p:cTn id="38" dur="500"/>
                                        <p:tgtEl>
                                          <p:spTgt spid="23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left)">
                                      <p:cBhvr>
                                        <p:cTn id="43" dur="500"/>
                                        <p:tgtEl>
                                          <p:spTgt spid="5"/>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33"/>
                                        </p:tgtEl>
                                        <p:attrNameLst>
                                          <p:attrName>style.visibility</p:attrName>
                                        </p:attrNameLst>
                                      </p:cBhvr>
                                      <p:to>
                                        <p:strVal val="visible"/>
                                      </p:to>
                                    </p:set>
                                    <p:animEffect transition="in" filter="wipe(left)">
                                      <p:cBhvr>
                                        <p:cTn id="47" dur="500"/>
                                        <p:tgtEl>
                                          <p:spTgt spid="2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par>
                          <p:cTn id="53" fill="hold">
                            <p:stCondLst>
                              <p:cond delay="500"/>
                            </p:stCondLst>
                            <p:childTnLst>
                              <p:par>
                                <p:cTn id="54" presetID="22" presetClass="entr" presetSubtype="8" fill="hold" grpId="0" nodeType="afterEffect">
                                  <p:stCondLst>
                                    <p:cond delay="0"/>
                                  </p:stCondLst>
                                  <p:childTnLst>
                                    <p:set>
                                      <p:cBhvr>
                                        <p:cTn id="55" dur="1" fill="hold">
                                          <p:stCondLst>
                                            <p:cond delay="0"/>
                                          </p:stCondLst>
                                        </p:cTn>
                                        <p:tgtEl>
                                          <p:spTgt spid="234"/>
                                        </p:tgtEl>
                                        <p:attrNameLst>
                                          <p:attrName>style.visibility</p:attrName>
                                        </p:attrNameLst>
                                      </p:cBhvr>
                                      <p:to>
                                        <p:strVal val="visible"/>
                                      </p:to>
                                    </p:set>
                                    <p:animEffect transition="in" filter="wipe(left)">
                                      <p:cBhvr>
                                        <p:cTn id="56" dur="500"/>
                                        <p:tgtEl>
                                          <p:spTgt spid="2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2"/>
                                        </p:tgtEl>
                                        <p:attrNameLst>
                                          <p:attrName>style.visibility</p:attrName>
                                        </p:attrNameLst>
                                      </p:cBhvr>
                                      <p:to>
                                        <p:strVal val="visible"/>
                                      </p:to>
                                    </p:set>
                                    <p:animEffect transition="in" filter="wipe(left)">
                                      <p:cBhvr>
                                        <p:cTn id="61" dur="500"/>
                                        <p:tgtEl>
                                          <p:spTgt spid="12"/>
                                        </p:tgtEl>
                                      </p:cBhvr>
                                    </p:animEffect>
                                  </p:childTnLst>
                                </p:cTn>
                              </p:par>
                            </p:childTnLst>
                          </p:cTn>
                        </p:par>
                        <p:par>
                          <p:cTn id="62" fill="hold">
                            <p:stCondLst>
                              <p:cond delay="500"/>
                            </p:stCondLst>
                            <p:childTnLst>
                              <p:par>
                                <p:cTn id="63" presetID="22" presetClass="entr" presetSubtype="8" fill="hold" grpId="0" nodeType="after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wipe(left)">
                                      <p:cBhvr>
                                        <p:cTn id="65" dur="500"/>
                                        <p:tgtEl>
                                          <p:spTgt spid="10"/>
                                        </p:tgtEl>
                                      </p:cBhvr>
                                    </p:animEffect>
                                  </p:childTnLst>
                                </p:cTn>
                              </p:par>
                            </p:childTnLst>
                          </p:cTn>
                        </p:par>
                        <p:par>
                          <p:cTn id="66" fill="hold">
                            <p:stCondLst>
                              <p:cond delay="1000"/>
                            </p:stCondLst>
                            <p:childTnLst>
                              <p:par>
                                <p:cTn id="67" presetID="22" presetClass="entr" presetSubtype="8" fill="hold" grpId="0" nodeType="afterEffect">
                                  <p:stCondLst>
                                    <p:cond delay="0"/>
                                  </p:stCondLst>
                                  <p:childTnLst>
                                    <p:set>
                                      <p:cBhvr>
                                        <p:cTn id="68" dur="1" fill="hold">
                                          <p:stCondLst>
                                            <p:cond delay="0"/>
                                          </p:stCondLst>
                                        </p:cTn>
                                        <p:tgtEl>
                                          <p:spTgt spid="247"/>
                                        </p:tgtEl>
                                        <p:attrNameLst>
                                          <p:attrName>style.visibility</p:attrName>
                                        </p:attrNameLst>
                                      </p:cBhvr>
                                      <p:to>
                                        <p:strVal val="visible"/>
                                      </p:to>
                                    </p:set>
                                    <p:animEffect transition="in" filter="wipe(left)">
                                      <p:cBhvr>
                                        <p:cTn id="69" dur="500"/>
                                        <p:tgtEl>
                                          <p:spTgt spid="24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7"/>
                                        </p:tgtEl>
                                        <p:attrNameLst>
                                          <p:attrName>style.visibility</p:attrName>
                                        </p:attrNameLst>
                                      </p:cBhvr>
                                      <p:to>
                                        <p:strVal val="visible"/>
                                      </p:to>
                                    </p:set>
                                    <p:animEffect transition="in" filter="wipe(left)">
                                      <p:cBhvr>
                                        <p:cTn id="74" dur="500"/>
                                        <p:tgtEl>
                                          <p:spTgt spid="7"/>
                                        </p:tgtEl>
                                      </p:cBhvr>
                                    </p:animEffect>
                                  </p:childTnLst>
                                </p:cTn>
                              </p:par>
                            </p:childTnLst>
                          </p:cTn>
                        </p:par>
                        <p:par>
                          <p:cTn id="75" fill="hold">
                            <p:stCondLst>
                              <p:cond delay="500"/>
                            </p:stCondLst>
                            <p:childTnLst>
                              <p:par>
                                <p:cTn id="76" presetID="22" presetClass="entr" presetSubtype="8" fill="hold" grpId="0" nodeType="afterEffect">
                                  <p:stCondLst>
                                    <p:cond delay="0"/>
                                  </p:stCondLst>
                                  <p:childTnLst>
                                    <p:set>
                                      <p:cBhvr>
                                        <p:cTn id="77" dur="1" fill="hold">
                                          <p:stCondLst>
                                            <p:cond delay="0"/>
                                          </p:stCondLst>
                                        </p:cTn>
                                        <p:tgtEl>
                                          <p:spTgt spid="235"/>
                                        </p:tgtEl>
                                        <p:attrNameLst>
                                          <p:attrName>style.visibility</p:attrName>
                                        </p:attrNameLst>
                                      </p:cBhvr>
                                      <p:to>
                                        <p:strVal val="visible"/>
                                      </p:to>
                                    </p:set>
                                    <p:animEffect transition="in" filter="wipe(left)">
                                      <p:cBhvr>
                                        <p:cTn id="78" dur="500"/>
                                        <p:tgtEl>
                                          <p:spTgt spid="23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8"/>
                                        </p:tgtEl>
                                        <p:attrNameLst>
                                          <p:attrName>style.visibility</p:attrName>
                                        </p:attrNameLst>
                                      </p:cBhvr>
                                      <p:to>
                                        <p:strVal val="visible"/>
                                      </p:to>
                                    </p:set>
                                    <p:animEffect transition="in" filter="wipe(left)">
                                      <p:cBhvr>
                                        <p:cTn id="83" dur="500"/>
                                        <p:tgtEl>
                                          <p:spTgt spid="8"/>
                                        </p:tgtEl>
                                      </p:cBhvr>
                                    </p:animEffect>
                                  </p:childTnLst>
                                </p:cTn>
                              </p:par>
                            </p:childTnLst>
                          </p:cTn>
                        </p:par>
                        <p:par>
                          <p:cTn id="84" fill="hold">
                            <p:stCondLst>
                              <p:cond delay="500"/>
                            </p:stCondLst>
                            <p:childTnLst>
                              <p:par>
                                <p:cTn id="85" presetID="22" presetClass="entr" presetSubtype="8" fill="hold" grpId="0" nodeType="afterEffect">
                                  <p:stCondLst>
                                    <p:cond delay="0"/>
                                  </p:stCondLst>
                                  <p:childTnLst>
                                    <p:set>
                                      <p:cBhvr>
                                        <p:cTn id="86" dur="1" fill="hold">
                                          <p:stCondLst>
                                            <p:cond delay="0"/>
                                          </p:stCondLst>
                                        </p:cTn>
                                        <p:tgtEl>
                                          <p:spTgt spid="250"/>
                                        </p:tgtEl>
                                        <p:attrNameLst>
                                          <p:attrName>style.visibility</p:attrName>
                                        </p:attrNameLst>
                                      </p:cBhvr>
                                      <p:to>
                                        <p:strVal val="visible"/>
                                      </p:to>
                                    </p:set>
                                    <p:animEffect transition="in" filter="wipe(left)">
                                      <p:cBhvr>
                                        <p:cTn id="87"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0" grpId="0" animBg="1"/>
      <p:bldP spid="231" grpId="0" animBg="1"/>
      <p:bldP spid="232" grpId="0" animBg="1"/>
      <p:bldP spid="233" grpId="0" animBg="1"/>
      <p:bldP spid="234" grpId="0" animBg="1"/>
      <p:bldP spid="235" grpId="0" animBg="1"/>
      <p:bldP spid="247" grpId="0" animBg="1"/>
      <p:bldP spid="250" grpId="0" animBg="1"/>
      <p:bldP spid="3" grpId="0" animBg="1"/>
      <p:bldP spid="4" grpId="0" animBg="1"/>
      <p:bldP spid="5" grpId="0" animBg="1"/>
      <p:bldP spid="6" grpId="0" animBg="1"/>
      <p:bldP spid="7" grpId="0" animBg="1"/>
      <p:bldP spid="8" grpId="0" animBg="1"/>
      <p:bldP spid="9" grpId="0" animBg="1"/>
      <p:bldP spid="10" grpId="0" animBg="1"/>
      <p:bldP spid="11"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pic>
        <p:nvPicPr>
          <p:cNvPr id="262" name="Google Shape;262;p33" title="usa.jpeg"/>
          <p:cNvPicPr preferRelativeResize="0"/>
          <p:nvPr/>
        </p:nvPicPr>
        <p:blipFill rotWithShape="1">
          <a:blip r:embed="rId3">
            <a:alphaModFix/>
          </a:blip>
          <a:srcRect/>
          <a:stretch/>
        </p:blipFill>
        <p:spPr>
          <a:xfrm>
            <a:off x="129541" y="1148133"/>
            <a:ext cx="6774180" cy="5227320"/>
          </a:xfrm>
          <a:prstGeom prst="rect">
            <a:avLst/>
          </a:prstGeom>
          <a:noFill/>
          <a:ln>
            <a:noFill/>
          </a:ln>
        </p:spPr>
      </p:pic>
      <p:sp>
        <p:nvSpPr>
          <p:cNvPr id="2" name="TextBox 1">
            <a:extLst>
              <a:ext uri="{FF2B5EF4-FFF2-40B4-BE49-F238E27FC236}">
                <a16:creationId xmlns:a16="http://schemas.microsoft.com/office/drawing/2014/main" id="{30A84704-122C-6F04-D3EA-5A8DBD936BF6}"/>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We obtained responses from </a:t>
            </a:r>
            <a:r>
              <a:rPr lang="en-US" sz="3200" b="1" dirty="0">
                <a:solidFill>
                  <a:srgbClr val="00B0F0"/>
                </a:solidFill>
                <a:latin typeface="Helvetica" pitchFamily="2" charset="0"/>
              </a:rPr>
              <a:t>151</a:t>
            </a:r>
            <a:r>
              <a:rPr lang="en-US" sz="3200" b="1" dirty="0">
                <a:solidFill>
                  <a:srgbClr val="0070C0"/>
                </a:solidFill>
                <a:latin typeface="Helvetica" pitchFamily="2" charset="0"/>
              </a:rPr>
              <a:t> participants.</a:t>
            </a:r>
          </a:p>
        </p:txBody>
      </p:sp>
      <p:pic>
        <p:nvPicPr>
          <p:cNvPr id="3" name="Google Shape;275;p34" title="ios_android.jpeg">
            <a:extLst>
              <a:ext uri="{FF2B5EF4-FFF2-40B4-BE49-F238E27FC236}">
                <a16:creationId xmlns:a16="http://schemas.microsoft.com/office/drawing/2014/main" id="{BA600975-2FE3-2607-5E06-26095484EEA6}"/>
              </a:ext>
            </a:extLst>
          </p:cNvPr>
          <p:cNvPicPr preferRelativeResize="0">
            <a:picLocks noChangeAspect="1"/>
          </p:cNvPicPr>
          <p:nvPr/>
        </p:nvPicPr>
        <p:blipFill rotWithShape="1">
          <a:blip r:embed="rId4">
            <a:alphaModFix/>
          </a:blip>
          <a:srcRect l="43434" t="13910" r="42220" b="12407"/>
          <a:stretch/>
        </p:blipFill>
        <p:spPr>
          <a:xfrm>
            <a:off x="8140202" y="4599943"/>
            <a:ext cx="676791" cy="731520"/>
          </a:xfrm>
          <a:prstGeom prst="rect">
            <a:avLst/>
          </a:prstGeom>
          <a:noFill/>
          <a:ln>
            <a:noFill/>
          </a:ln>
        </p:spPr>
      </p:pic>
      <p:pic>
        <p:nvPicPr>
          <p:cNvPr id="4" name="Google Shape;278;p34">
            <a:extLst>
              <a:ext uri="{FF2B5EF4-FFF2-40B4-BE49-F238E27FC236}">
                <a16:creationId xmlns:a16="http://schemas.microsoft.com/office/drawing/2014/main" id="{8B736055-581C-7013-88E1-B37A1CAC07B4}"/>
              </a:ext>
            </a:extLst>
          </p:cNvPr>
          <p:cNvPicPr preferRelativeResize="0">
            <a:picLocks noChangeAspect="1"/>
          </p:cNvPicPr>
          <p:nvPr/>
        </p:nvPicPr>
        <p:blipFill rotWithShape="1">
          <a:blip r:embed="rId5">
            <a:alphaModFix/>
          </a:blip>
          <a:srcRect/>
          <a:stretch/>
        </p:blipFill>
        <p:spPr>
          <a:xfrm>
            <a:off x="8237220" y="1953017"/>
            <a:ext cx="482753" cy="487680"/>
          </a:xfrm>
          <a:prstGeom prst="rect">
            <a:avLst/>
          </a:prstGeom>
          <a:noFill/>
          <a:ln>
            <a:noFill/>
          </a:ln>
        </p:spPr>
      </p:pic>
      <p:pic>
        <p:nvPicPr>
          <p:cNvPr id="5" name="Google Shape;283;p34" title="nonbinary.jpeg">
            <a:extLst>
              <a:ext uri="{FF2B5EF4-FFF2-40B4-BE49-F238E27FC236}">
                <a16:creationId xmlns:a16="http://schemas.microsoft.com/office/drawing/2014/main" id="{F6A3DA13-2657-279E-A98C-FC95F60E5D50}"/>
              </a:ext>
            </a:extLst>
          </p:cNvPr>
          <p:cNvPicPr preferRelativeResize="0">
            <a:picLocks noChangeAspect="1"/>
          </p:cNvPicPr>
          <p:nvPr/>
        </p:nvPicPr>
        <p:blipFill>
          <a:blip r:embed="rId6">
            <a:alphaModFix/>
          </a:blip>
          <a:stretch>
            <a:fillRect/>
          </a:stretch>
        </p:blipFill>
        <p:spPr>
          <a:xfrm>
            <a:off x="8241347" y="3231160"/>
            <a:ext cx="487680" cy="487680"/>
          </a:xfrm>
          <a:prstGeom prst="rect">
            <a:avLst/>
          </a:prstGeom>
          <a:noFill/>
          <a:ln>
            <a:noFill/>
          </a:ln>
        </p:spPr>
      </p:pic>
      <p:pic>
        <p:nvPicPr>
          <p:cNvPr id="6" name="Google Shape;274;p34" title="ios_android.jpeg">
            <a:extLst>
              <a:ext uri="{FF2B5EF4-FFF2-40B4-BE49-F238E27FC236}">
                <a16:creationId xmlns:a16="http://schemas.microsoft.com/office/drawing/2014/main" id="{C17D1A05-4A0D-38CD-1B1C-3AB0359BA28E}"/>
              </a:ext>
            </a:extLst>
          </p:cNvPr>
          <p:cNvPicPr preferRelativeResize="0">
            <a:picLocks noChangeAspect="1"/>
          </p:cNvPicPr>
          <p:nvPr/>
        </p:nvPicPr>
        <p:blipFill rotWithShape="1">
          <a:blip r:embed="rId4">
            <a:alphaModFix/>
          </a:blip>
          <a:srcRect l="24666" t="14002" r="61735" b="16160"/>
          <a:stretch/>
        </p:blipFill>
        <p:spPr>
          <a:xfrm>
            <a:off x="8140202" y="5356748"/>
            <a:ext cx="676785" cy="731520"/>
          </a:xfrm>
          <a:prstGeom prst="rect">
            <a:avLst/>
          </a:prstGeom>
          <a:noFill/>
          <a:ln>
            <a:noFill/>
          </a:ln>
        </p:spPr>
      </p:pic>
      <p:pic>
        <p:nvPicPr>
          <p:cNvPr id="7" name="Google Shape;279;p34">
            <a:extLst>
              <a:ext uri="{FF2B5EF4-FFF2-40B4-BE49-F238E27FC236}">
                <a16:creationId xmlns:a16="http://schemas.microsoft.com/office/drawing/2014/main" id="{DE2DCCC8-484C-7328-8234-9A79DC71E2E2}"/>
              </a:ext>
            </a:extLst>
          </p:cNvPr>
          <p:cNvPicPr preferRelativeResize="0">
            <a:picLocks noChangeAspect="1"/>
          </p:cNvPicPr>
          <p:nvPr/>
        </p:nvPicPr>
        <p:blipFill rotWithShape="1">
          <a:blip r:embed="rId7">
            <a:alphaModFix/>
          </a:blip>
          <a:srcRect/>
          <a:stretch/>
        </p:blipFill>
        <p:spPr>
          <a:xfrm>
            <a:off x="8228163" y="2600267"/>
            <a:ext cx="500864" cy="487680"/>
          </a:xfrm>
          <a:prstGeom prst="rect">
            <a:avLst/>
          </a:prstGeom>
          <a:noFill/>
          <a:ln>
            <a:noFill/>
          </a:ln>
        </p:spPr>
      </p:pic>
      <p:sp>
        <p:nvSpPr>
          <p:cNvPr id="8" name="TextBox 7">
            <a:extLst>
              <a:ext uri="{FF2B5EF4-FFF2-40B4-BE49-F238E27FC236}">
                <a16:creationId xmlns:a16="http://schemas.microsoft.com/office/drawing/2014/main" id="{62D99DDC-D902-02AA-6718-1D4022EFC80D}"/>
              </a:ext>
            </a:extLst>
          </p:cNvPr>
          <p:cNvSpPr txBox="1"/>
          <p:nvPr/>
        </p:nvSpPr>
        <p:spPr>
          <a:xfrm>
            <a:off x="8837171" y="1981413"/>
            <a:ext cx="1127232" cy="430887"/>
          </a:xfrm>
          <a:prstGeom prst="rect">
            <a:avLst/>
          </a:prstGeom>
          <a:noFill/>
        </p:spPr>
        <p:txBody>
          <a:bodyPr wrap="none" rtlCol="0">
            <a:spAutoFit/>
          </a:bodyPr>
          <a:lstStyle/>
          <a:p>
            <a:r>
              <a:rPr lang="en-US" sz="2200" b="1" dirty="0">
                <a:solidFill>
                  <a:srgbClr val="00B0F0"/>
                </a:solidFill>
                <a:latin typeface="Helvetica" pitchFamily="2" charset="0"/>
              </a:rPr>
              <a:t>53</a:t>
            </a:r>
            <a:r>
              <a:rPr lang="en-US" sz="2200" dirty="0">
                <a:solidFill>
                  <a:schemeClr val="tx1">
                    <a:lumMod val="65000"/>
                    <a:lumOff val="35000"/>
                  </a:schemeClr>
                </a:solidFill>
                <a:latin typeface="Helvetica" pitchFamily="2" charset="0"/>
              </a:rPr>
              <a:t> Men</a:t>
            </a:r>
          </a:p>
        </p:txBody>
      </p:sp>
      <p:sp>
        <p:nvSpPr>
          <p:cNvPr id="9" name="TextBox 8">
            <a:extLst>
              <a:ext uri="{FF2B5EF4-FFF2-40B4-BE49-F238E27FC236}">
                <a16:creationId xmlns:a16="http://schemas.microsoft.com/office/drawing/2014/main" id="{8FD09D66-BB6D-41FE-F587-E1C808C994C4}"/>
              </a:ext>
            </a:extLst>
          </p:cNvPr>
          <p:cNvSpPr txBox="1"/>
          <p:nvPr/>
        </p:nvSpPr>
        <p:spPr>
          <a:xfrm>
            <a:off x="8837171" y="2628663"/>
            <a:ext cx="1545488" cy="430887"/>
          </a:xfrm>
          <a:prstGeom prst="rect">
            <a:avLst/>
          </a:prstGeom>
          <a:noFill/>
        </p:spPr>
        <p:txBody>
          <a:bodyPr wrap="none" rtlCol="0">
            <a:spAutoFit/>
          </a:bodyPr>
          <a:lstStyle/>
          <a:p>
            <a:r>
              <a:rPr lang="en-US" sz="2200" b="1" dirty="0">
                <a:solidFill>
                  <a:srgbClr val="00B0F0"/>
                </a:solidFill>
                <a:latin typeface="Helvetica" pitchFamily="2" charset="0"/>
              </a:rPr>
              <a:t>97</a:t>
            </a:r>
            <a:r>
              <a:rPr lang="en-US" sz="2200" dirty="0">
                <a:solidFill>
                  <a:schemeClr val="tx1">
                    <a:lumMod val="65000"/>
                    <a:lumOff val="35000"/>
                  </a:schemeClr>
                </a:solidFill>
                <a:latin typeface="Helvetica" pitchFamily="2" charset="0"/>
              </a:rPr>
              <a:t> Women</a:t>
            </a:r>
          </a:p>
        </p:txBody>
      </p:sp>
      <p:sp>
        <p:nvSpPr>
          <p:cNvPr id="10" name="TextBox 9">
            <a:extLst>
              <a:ext uri="{FF2B5EF4-FFF2-40B4-BE49-F238E27FC236}">
                <a16:creationId xmlns:a16="http://schemas.microsoft.com/office/drawing/2014/main" id="{1A2B4059-F32F-26A9-D094-7C1538588846}"/>
              </a:ext>
            </a:extLst>
          </p:cNvPr>
          <p:cNvSpPr txBox="1"/>
          <p:nvPr/>
        </p:nvSpPr>
        <p:spPr>
          <a:xfrm>
            <a:off x="8837171" y="3253444"/>
            <a:ext cx="1880643" cy="430887"/>
          </a:xfrm>
          <a:prstGeom prst="rect">
            <a:avLst/>
          </a:prstGeom>
          <a:noFill/>
        </p:spPr>
        <p:txBody>
          <a:bodyPr wrap="none" rtlCol="0">
            <a:spAutoFit/>
          </a:bodyPr>
          <a:lstStyle/>
          <a:p>
            <a:r>
              <a:rPr lang="en-US" sz="2200" b="1" dirty="0">
                <a:solidFill>
                  <a:srgbClr val="00B0F0"/>
                </a:solidFill>
                <a:latin typeface="Helvetica" pitchFamily="2" charset="0"/>
              </a:rPr>
              <a:t> 1</a:t>
            </a:r>
            <a:r>
              <a:rPr lang="en-US" sz="2200" dirty="0">
                <a:solidFill>
                  <a:schemeClr val="tx1">
                    <a:lumMod val="65000"/>
                    <a:lumOff val="35000"/>
                  </a:schemeClr>
                </a:solidFill>
                <a:latin typeface="Helvetica" pitchFamily="2" charset="0"/>
              </a:rPr>
              <a:t> Non-binary</a:t>
            </a:r>
          </a:p>
        </p:txBody>
      </p:sp>
      <p:sp>
        <p:nvSpPr>
          <p:cNvPr id="11" name="TextBox 10">
            <a:extLst>
              <a:ext uri="{FF2B5EF4-FFF2-40B4-BE49-F238E27FC236}">
                <a16:creationId xmlns:a16="http://schemas.microsoft.com/office/drawing/2014/main" id="{18D3C0B5-E0DE-F68F-B7E9-9BC423700119}"/>
              </a:ext>
            </a:extLst>
          </p:cNvPr>
          <p:cNvSpPr txBox="1"/>
          <p:nvPr/>
        </p:nvSpPr>
        <p:spPr>
          <a:xfrm>
            <a:off x="8839427" y="4761803"/>
            <a:ext cx="2461508" cy="430887"/>
          </a:xfrm>
          <a:prstGeom prst="rect">
            <a:avLst/>
          </a:prstGeom>
          <a:noFill/>
        </p:spPr>
        <p:txBody>
          <a:bodyPr wrap="none" rtlCol="0">
            <a:spAutoFit/>
          </a:bodyPr>
          <a:lstStyle/>
          <a:p>
            <a:r>
              <a:rPr lang="en-US" sz="2200" b="1" dirty="0">
                <a:solidFill>
                  <a:srgbClr val="00B0F0"/>
                </a:solidFill>
                <a:latin typeface="Helvetica" pitchFamily="2" charset="0"/>
              </a:rPr>
              <a:t>120</a:t>
            </a:r>
            <a:r>
              <a:rPr lang="en-US" sz="2200" dirty="0">
                <a:solidFill>
                  <a:schemeClr val="tx1">
                    <a:lumMod val="65000"/>
                    <a:lumOff val="35000"/>
                  </a:schemeClr>
                </a:solidFill>
                <a:latin typeface="Helvetica" pitchFamily="2" charset="0"/>
              </a:rPr>
              <a:t> Android users</a:t>
            </a:r>
          </a:p>
        </p:txBody>
      </p:sp>
      <p:sp>
        <p:nvSpPr>
          <p:cNvPr id="12" name="TextBox 11">
            <a:extLst>
              <a:ext uri="{FF2B5EF4-FFF2-40B4-BE49-F238E27FC236}">
                <a16:creationId xmlns:a16="http://schemas.microsoft.com/office/drawing/2014/main" id="{B91A08B5-AF14-E48C-B5D1-6947FA7E02DE}"/>
              </a:ext>
            </a:extLst>
          </p:cNvPr>
          <p:cNvSpPr txBox="1"/>
          <p:nvPr/>
        </p:nvSpPr>
        <p:spPr>
          <a:xfrm>
            <a:off x="8837171" y="5507064"/>
            <a:ext cx="1895071" cy="430887"/>
          </a:xfrm>
          <a:prstGeom prst="rect">
            <a:avLst/>
          </a:prstGeom>
          <a:noFill/>
        </p:spPr>
        <p:txBody>
          <a:bodyPr wrap="none" rtlCol="0">
            <a:spAutoFit/>
          </a:bodyPr>
          <a:lstStyle/>
          <a:p>
            <a:r>
              <a:rPr lang="en-US" sz="2200" b="1" dirty="0">
                <a:solidFill>
                  <a:srgbClr val="00B0F0"/>
                </a:solidFill>
                <a:latin typeface="Helvetica" pitchFamily="2" charset="0"/>
              </a:rPr>
              <a:t> 31</a:t>
            </a:r>
            <a:r>
              <a:rPr lang="en-US" sz="2200" dirty="0">
                <a:solidFill>
                  <a:schemeClr val="tx1">
                    <a:lumMod val="65000"/>
                    <a:lumOff val="35000"/>
                  </a:schemeClr>
                </a:solidFill>
                <a:latin typeface="Helvetica" pitchFamily="2" charset="0"/>
              </a:rPr>
              <a:t> iOS users</a:t>
            </a:r>
          </a:p>
        </p:txBody>
      </p:sp>
      <p:sp>
        <p:nvSpPr>
          <p:cNvPr id="13" name="TextBox 12">
            <a:extLst>
              <a:ext uri="{FF2B5EF4-FFF2-40B4-BE49-F238E27FC236}">
                <a16:creationId xmlns:a16="http://schemas.microsoft.com/office/drawing/2014/main" id="{1534F107-0C6D-CFF9-3078-30616B7DB8ED}"/>
              </a:ext>
            </a:extLst>
          </p:cNvPr>
          <p:cNvSpPr txBox="1"/>
          <p:nvPr/>
        </p:nvSpPr>
        <p:spPr>
          <a:xfrm>
            <a:off x="3666434" y="5182819"/>
            <a:ext cx="3844322" cy="430887"/>
          </a:xfrm>
          <a:prstGeom prst="rect">
            <a:avLst/>
          </a:prstGeom>
          <a:noFill/>
        </p:spPr>
        <p:txBody>
          <a:bodyPr wrap="none" rtlCol="0">
            <a:spAutoFit/>
          </a:bodyPr>
          <a:lstStyle/>
          <a:p>
            <a:r>
              <a:rPr lang="en-US" sz="2200" dirty="0">
                <a:latin typeface="Helvetica" pitchFamily="2" charset="0"/>
              </a:rPr>
              <a:t>Located in the </a:t>
            </a:r>
            <a:r>
              <a:rPr lang="en-US" sz="2200" b="1" dirty="0">
                <a:solidFill>
                  <a:srgbClr val="00B0F0"/>
                </a:solidFill>
                <a:latin typeface="Helvetica" pitchFamily="2" charset="0"/>
              </a:rPr>
              <a:t>United States</a:t>
            </a:r>
          </a:p>
        </p:txBody>
      </p:sp>
      <p:pic>
        <p:nvPicPr>
          <p:cNvPr id="1026" name="Picture 2">
            <a:extLst>
              <a:ext uri="{FF2B5EF4-FFF2-40B4-BE49-F238E27FC236}">
                <a16:creationId xmlns:a16="http://schemas.microsoft.com/office/drawing/2014/main" id="{551035DB-2F25-81EF-2714-21D41196040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4326" y="3947160"/>
            <a:ext cx="1140503" cy="79284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78AC0625-C970-26EF-ABD3-E728868A8FD6}"/>
              </a:ext>
            </a:extLst>
          </p:cNvPr>
          <p:cNvSpPr txBox="1"/>
          <p:nvPr/>
        </p:nvSpPr>
        <p:spPr>
          <a:xfrm>
            <a:off x="3666434" y="5634224"/>
            <a:ext cx="2132315" cy="430887"/>
          </a:xfrm>
          <a:prstGeom prst="rect">
            <a:avLst/>
          </a:prstGeom>
          <a:noFill/>
        </p:spPr>
        <p:txBody>
          <a:bodyPr wrap="none" rtlCol="0">
            <a:spAutoFit/>
          </a:bodyPr>
          <a:lstStyle/>
          <a:p>
            <a:r>
              <a:rPr lang="en-US" sz="2200" b="1" dirty="0">
                <a:solidFill>
                  <a:srgbClr val="00B0F0"/>
                </a:solidFill>
                <a:latin typeface="Helvetica" pitchFamily="2" charset="0"/>
              </a:rPr>
              <a:t>21-72</a:t>
            </a:r>
            <a:r>
              <a:rPr lang="en-US" sz="2200" dirty="0">
                <a:latin typeface="Helvetica" pitchFamily="2" charset="0"/>
              </a:rPr>
              <a:t> years old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000"/>
                            </p:stCondLst>
                            <p:childTnLst>
                              <p:par>
                                <p:cTn id="19" presetID="22" presetClass="entr" presetSubtype="1" fill="hold" nodeType="after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ipe(up)">
                                      <p:cBhvr>
                                        <p:cTn id="21" dur="500"/>
                                        <p:tgtEl>
                                          <p:spTgt spid="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up)">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up)">
                                      <p:cBhvr>
                                        <p:cTn id="29" dur="500"/>
                                        <p:tgtEl>
                                          <p:spTgt spid="3"/>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up)">
                                      <p:cBhvr>
                                        <p:cTn id="32" dur="500"/>
                                        <p:tgtEl>
                                          <p:spTgt spid="11"/>
                                        </p:tgtEl>
                                      </p:cBhvr>
                                    </p:animEffect>
                                  </p:childTnLst>
                                </p:cTn>
                              </p:par>
                            </p:childTnLst>
                          </p:cTn>
                        </p:par>
                        <p:par>
                          <p:cTn id="33" fill="hold">
                            <p:stCondLst>
                              <p:cond delay="500"/>
                            </p:stCondLst>
                            <p:childTnLst>
                              <p:par>
                                <p:cTn id="34" presetID="22" presetClass="entr" presetSubtype="1" fill="hold"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up)">
                                      <p:cBhvr>
                                        <p:cTn id="3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4">
          <a:extLst>
            <a:ext uri="{FF2B5EF4-FFF2-40B4-BE49-F238E27FC236}">
              <a16:creationId xmlns:a16="http://schemas.microsoft.com/office/drawing/2014/main" id="{F47D8E38-FF35-1E61-0289-2F078B5329E8}"/>
            </a:ext>
          </a:extLst>
        </p:cNvPr>
        <p:cNvGrpSpPr/>
        <p:nvPr/>
      </p:nvGrpSpPr>
      <p:grpSpPr>
        <a:xfrm>
          <a:off x="0" y="0"/>
          <a:ext cx="0" cy="0"/>
          <a:chOff x="0" y="0"/>
          <a:chExt cx="0" cy="0"/>
        </a:xfrm>
      </p:grpSpPr>
      <p:sp>
        <p:nvSpPr>
          <p:cNvPr id="188" name="Google Shape;188;p29">
            <a:extLst>
              <a:ext uri="{FF2B5EF4-FFF2-40B4-BE49-F238E27FC236}">
                <a16:creationId xmlns:a16="http://schemas.microsoft.com/office/drawing/2014/main" id="{C1916CA4-C7BB-12A4-0735-995AEE58EBC3}"/>
              </a:ext>
            </a:extLst>
          </p:cNvPr>
          <p:cNvSpPr/>
          <p:nvPr/>
        </p:nvSpPr>
        <p:spPr>
          <a:xfrm>
            <a:off x="2400685" y="2718816"/>
            <a:ext cx="9582800" cy="1418800"/>
          </a:xfrm>
          <a:prstGeom prst="roundRect">
            <a:avLst>
              <a:gd name="adj" fmla="val 16667"/>
            </a:avLst>
          </a:prstGeom>
          <a:noFill/>
          <a:ln>
            <a:noFill/>
          </a:ln>
        </p:spPr>
        <p:txBody>
          <a:bodyPr spcFirstLastPara="1" wrap="square" lIns="121900" tIns="60933" rIns="121900" bIns="60933" anchor="ctr" anchorCtr="0">
            <a:noAutofit/>
          </a:bodyPr>
          <a:lstStyle/>
          <a:p>
            <a:pPr>
              <a:lnSpc>
                <a:spcPct val="115000"/>
              </a:lnSpc>
              <a:buClr>
                <a:srgbClr val="000000"/>
              </a:buClr>
              <a:buSzPts val="1100"/>
            </a:pPr>
            <a:r>
              <a:rPr lang="en" sz="3200" b="1" dirty="0">
                <a:solidFill>
                  <a:schemeClr val="tx1">
                    <a:lumMod val="65000"/>
                    <a:lumOff val="35000"/>
                  </a:schemeClr>
                </a:solidFill>
                <a:latin typeface="Helvetica" pitchFamily="2" charset="0"/>
                <a:ea typeface="Helvetica Neue"/>
                <a:cs typeface="Helvetica Neue"/>
                <a:sym typeface="Helvetica Neue"/>
              </a:rPr>
              <a:t>How do users </a:t>
            </a:r>
            <a:r>
              <a:rPr lang="en" sz="3200" b="1" dirty="0">
                <a:solidFill>
                  <a:srgbClr val="0070C0"/>
                </a:solidFill>
                <a:latin typeface="Helvetica" pitchFamily="2" charset="0"/>
                <a:ea typeface="Helvetica Neue"/>
                <a:cs typeface="Helvetica Neue"/>
                <a:sym typeface="Helvetica Neue"/>
              </a:rPr>
              <a:t>prioritize</a:t>
            </a:r>
            <a:r>
              <a:rPr lang="en" sz="3200" b="1" dirty="0">
                <a:solidFill>
                  <a:schemeClr val="tx1">
                    <a:lumMod val="65000"/>
                    <a:lumOff val="35000"/>
                  </a:schemeClr>
                </a:solidFill>
                <a:latin typeface="Helvetica" pitchFamily="2" charset="0"/>
                <a:ea typeface="Helvetica Neue"/>
                <a:cs typeface="Helvetica Neue"/>
                <a:sym typeface="Helvetica Neue"/>
              </a:rPr>
              <a:t> the permissions available in the permissions manager? </a:t>
            </a:r>
            <a:endParaRPr sz="3200" b="1" dirty="0">
              <a:solidFill>
                <a:schemeClr val="tx1">
                  <a:lumMod val="65000"/>
                  <a:lumOff val="35000"/>
                </a:schemeClr>
              </a:solidFill>
              <a:latin typeface="Helvetica" pitchFamily="2" charset="0"/>
              <a:ea typeface="Helvetica Neue"/>
              <a:cs typeface="Helvetica Neue"/>
              <a:sym typeface="Helvetica Neue"/>
            </a:endParaRPr>
          </a:p>
        </p:txBody>
      </p:sp>
      <p:sp>
        <p:nvSpPr>
          <p:cNvPr id="3" name="Google Shape;187;p29">
            <a:extLst>
              <a:ext uri="{FF2B5EF4-FFF2-40B4-BE49-F238E27FC236}">
                <a16:creationId xmlns:a16="http://schemas.microsoft.com/office/drawing/2014/main" id="{2AAC6D29-5674-B345-6251-E9605B14C0FE}"/>
              </a:ext>
            </a:extLst>
          </p:cNvPr>
          <p:cNvSpPr/>
          <p:nvPr/>
        </p:nvSpPr>
        <p:spPr>
          <a:xfrm>
            <a:off x="723379" y="2718816"/>
            <a:ext cx="1444400" cy="1418800"/>
          </a:xfrm>
          <a:prstGeom prst="roundRect">
            <a:avLst>
              <a:gd name="adj" fmla="val 16667"/>
            </a:avLst>
          </a:prstGeom>
          <a:solidFill>
            <a:srgbClr val="F9CB9C"/>
          </a:solidFill>
          <a:ln w="12700" cap="flat" cmpd="sng">
            <a:solidFill>
              <a:srgbClr val="A5A5A5"/>
            </a:solidFill>
            <a:prstDash val="solid"/>
            <a:miter lim="800000"/>
            <a:headEnd type="none" w="sm" len="sm"/>
            <a:tailEnd type="none" w="sm" len="sm"/>
          </a:ln>
        </p:spPr>
        <p:txBody>
          <a:bodyPr spcFirstLastPara="1" wrap="square" lIns="121900" tIns="60933" rIns="121900" bIns="60933" anchor="ctr" anchorCtr="0">
            <a:noAutofit/>
          </a:bodyPr>
          <a:lstStyle/>
          <a:p>
            <a:pPr algn="ctr">
              <a:buClr>
                <a:srgbClr val="000000"/>
              </a:buClr>
              <a:buSzPts val="3000"/>
            </a:pPr>
            <a:r>
              <a:rPr lang="en" sz="3200" b="1" dirty="0">
                <a:solidFill>
                  <a:schemeClr val="accent4"/>
                </a:solidFill>
                <a:latin typeface="Helvetica" pitchFamily="2" charset="0"/>
                <a:sym typeface="Arial"/>
              </a:rPr>
              <a:t>RQ1</a:t>
            </a:r>
            <a:endParaRPr sz="3200" dirty="0">
              <a:solidFill>
                <a:schemeClr val="accent4"/>
              </a:solidFill>
              <a:latin typeface="Helvetica" pitchFamily="2" charset="0"/>
              <a:sym typeface="Arial"/>
            </a:endParaRPr>
          </a:p>
        </p:txBody>
      </p:sp>
    </p:spTree>
    <p:extLst>
      <p:ext uri="{BB962C8B-B14F-4D97-AF65-F5344CB8AC3E}">
        <p14:creationId xmlns:p14="http://schemas.microsoft.com/office/powerpoint/2010/main" val="20829765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13A074-3ECB-1AD8-4213-DD2497A4249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2F014F9-BD95-6461-D4D9-550F2222CD95}"/>
              </a:ext>
            </a:extLst>
          </p:cNvPr>
          <p:cNvPicPr>
            <a:picLocks noChangeAspect="1"/>
          </p:cNvPicPr>
          <p:nvPr/>
        </p:nvPicPr>
        <p:blipFill>
          <a:blip r:embed="rId3"/>
          <a:stretch>
            <a:fillRect/>
          </a:stretch>
        </p:blipFill>
        <p:spPr>
          <a:xfrm>
            <a:off x="1819633" y="1328915"/>
            <a:ext cx="8552734" cy="5345459"/>
          </a:xfrm>
          <a:prstGeom prst="rect">
            <a:avLst/>
          </a:prstGeom>
        </p:spPr>
      </p:pic>
      <p:sp>
        <p:nvSpPr>
          <p:cNvPr id="4" name="Rectangle 3">
            <a:extLst>
              <a:ext uri="{FF2B5EF4-FFF2-40B4-BE49-F238E27FC236}">
                <a16:creationId xmlns:a16="http://schemas.microsoft.com/office/drawing/2014/main" id="{AA10368C-2EEF-0257-EDB4-914DEA53D783}"/>
              </a:ext>
            </a:extLst>
          </p:cNvPr>
          <p:cNvSpPr/>
          <p:nvPr/>
        </p:nvSpPr>
        <p:spPr>
          <a:xfrm>
            <a:off x="2311401" y="1930398"/>
            <a:ext cx="2044700" cy="629921"/>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Rectangle 5">
            <a:extLst>
              <a:ext uri="{FF2B5EF4-FFF2-40B4-BE49-F238E27FC236}">
                <a16:creationId xmlns:a16="http://schemas.microsoft.com/office/drawing/2014/main" id="{56307A92-538C-1680-E6A4-84B0519035D3}"/>
              </a:ext>
            </a:extLst>
          </p:cNvPr>
          <p:cNvSpPr/>
          <p:nvPr/>
        </p:nvSpPr>
        <p:spPr>
          <a:xfrm>
            <a:off x="2311401" y="5968537"/>
            <a:ext cx="2044700" cy="399705"/>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2" name="TextBox 1">
            <a:extLst>
              <a:ext uri="{FF2B5EF4-FFF2-40B4-BE49-F238E27FC236}">
                <a16:creationId xmlns:a16="http://schemas.microsoft.com/office/drawing/2014/main" id="{119AAE7F-51EC-8EAD-6001-3F78B2EAEBA3}"/>
              </a:ext>
            </a:extLst>
          </p:cNvPr>
          <p:cNvSpPr txBox="1"/>
          <p:nvPr/>
        </p:nvSpPr>
        <p:spPr>
          <a:xfrm>
            <a:off x="1" y="245865"/>
            <a:ext cx="12191999" cy="584775"/>
          </a:xfrm>
          <a:prstGeom prst="rect">
            <a:avLst/>
          </a:prstGeom>
          <a:noFill/>
        </p:spPr>
        <p:txBody>
          <a:bodyPr wrap="square" rtlCol="0">
            <a:spAutoFit/>
          </a:bodyPr>
          <a:lstStyle/>
          <a:p>
            <a:pPr algn="ctr"/>
            <a:r>
              <a:rPr lang="en-US" sz="3200" b="1" dirty="0">
                <a:solidFill>
                  <a:srgbClr val="0070C0"/>
                </a:solidFill>
                <a:latin typeface="Helvetica" pitchFamily="2" charset="0"/>
              </a:rPr>
              <a:t>Some permissions were universally important or unimportant.</a:t>
            </a:r>
          </a:p>
        </p:txBody>
      </p:sp>
    </p:spTree>
    <p:extLst>
      <p:ext uri="{BB962C8B-B14F-4D97-AF65-F5344CB8AC3E}">
        <p14:creationId xmlns:p14="http://schemas.microsoft.com/office/powerpoint/2010/main" val="1683120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grpId="1"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par>
                                <p:cTn id="12" presetID="22" presetClass="entr" presetSubtype="1" fill="hold" grpId="0"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wipe(up)">
                                      <p:cBhvr>
                                        <p:cTn id="1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7200</TotalTime>
  <Words>2411</Words>
  <Application>Microsoft Macintosh PowerPoint</Application>
  <PresentationFormat>Widescreen</PresentationFormat>
  <Paragraphs>347</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Aptos</vt:lpstr>
      <vt:lpstr>Aptos Display</vt:lpstr>
      <vt:lpstr>Arial</vt:lpstr>
      <vt:lpstr>Calibri</vt:lpstr>
      <vt:lpstr>Helvetica</vt:lpstr>
      <vt:lpstr>Helvetica Neue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Sameer Patil</dc:creator>
  <cp:lastModifiedBy>MANILA DEVARAJA</cp:lastModifiedBy>
  <cp:revision>32</cp:revision>
  <dcterms:created xsi:type="dcterms:W3CDTF">2025-08-06T18:48:04Z</dcterms:created>
  <dcterms:modified xsi:type="dcterms:W3CDTF">2025-09-11T16:44:06Z</dcterms:modified>
</cp:coreProperties>
</file>